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9" r:id="rId5"/>
    <p:sldMasterId id="214748366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embeddedFontLst>
    <p:embeddedFont>
      <p:font typeface="Montserrat SemiBold"/>
      <p:regular r:id="rId44"/>
      <p:bold r:id="rId45"/>
      <p:italic r:id="rId46"/>
      <p:boldItalic r:id="rId47"/>
    </p:embeddedFont>
    <p:embeddedFont>
      <p:font typeface="Montserrat"/>
      <p:regular r:id="rId48"/>
      <p:bold r:id="rId49"/>
      <p:italic r:id="rId50"/>
      <p:boldItalic r:id="rId51"/>
    </p:embeddedFont>
    <p:embeddedFont>
      <p:font typeface="Montserrat Medium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70">
          <p15:clr>
            <a:srgbClr val="A4A3A4"/>
          </p15:clr>
        </p15:guide>
        <p15:guide id="2" pos="2880">
          <p15:clr>
            <a:srgbClr val="A4A3A4"/>
          </p15:clr>
        </p15:guide>
        <p15:guide id="3" pos="272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56" roundtripDataSignature="AMtx7mjAIyoLD91HHvvXB+sakn4JLbSn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70" orient="horz"/>
        <p:guide pos="2880"/>
        <p:guide pos="27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MontserratSemiBold-regular.fntdata"/><Relationship Id="rId43" Type="http://schemas.openxmlformats.org/officeDocument/2006/relationships/slide" Target="slides/slide36.xml"/><Relationship Id="rId46" Type="http://schemas.openxmlformats.org/officeDocument/2006/relationships/font" Target="fonts/MontserratSemiBold-italic.fntdata"/><Relationship Id="rId45" Type="http://schemas.openxmlformats.org/officeDocument/2006/relationships/font" Target="fonts/MontserratSemiBold-bold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Montserrat-regular.fntdata"/><Relationship Id="rId47" Type="http://schemas.openxmlformats.org/officeDocument/2006/relationships/font" Target="fonts/MontserratSemiBold-boldItalic.fntdata"/><Relationship Id="rId49" Type="http://schemas.openxmlformats.org/officeDocument/2006/relationships/font" Target="fonts/Montserrat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Montserrat-boldItalic.fntdata"/><Relationship Id="rId50" Type="http://schemas.openxmlformats.org/officeDocument/2006/relationships/font" Target="fonts/Montserrat-italic.fntdata"/><Relationship Id="rId53" Type="http://schemas.openxmlformats.org/officeDocument/2006/relationships/font" Target="fonts/MontserratMedium-bold.fntdata"/><Relationship Id="rId52" Type="http://schemas.openxmlformats.org/officeDocument/2006/relationships/font" Target="fonts/MontserratMedium-regular.fntdata"/><Relationship Id="rId11" Type="http://schemas.openxmlformats.org/officeDocument/2006/relationships/slide" Target="slides/slide4.xml"/><Relationship Id="rId55" Type="http://schemas.openxmlformats.org/officeDocument/2006/relationships/font" Target="fonts/MontserratMedium-boldItalic.fntdata"/><Relationship Id="rId10" Type="http://schemas.openxmlformats.org/officeDocument/2006/relationships/slide" Target="slides/slide3.xml"/><Relationship Id="rId54" Type="http://schemas.openxmlformats.org/officeDocument/2006/relationships/font" Target="fonts/MontserratMedium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56" Type="http://customschemas.google.com/relationships/presentationmetadata" Target="meta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1.png>
</file>

<file path=ppt/media/image12.png>
</file>

<file path=ppt/media/image2.png>
</file>

<file path=ppt/media/image33.gif>
</file>

<file path=ppt/media/image36.gif>
</file>

<file path=ppt/media/image38.png>
</file>

<file path=ppt/media/image39.png>
</file>

<file path=ppt/media/image40.png>
</file>

<file path=ppt/media/image43.png>
</file>

<file path=ppt/media/image44.png>
</file>

<file path=ppt/media/image45.gif>
</file>

<file path=ppt/media/image5.png>
</file>

<file path=ppt/media/image50.gif>
</file>

<file path=ppt/media/image52.png>
</file>

<file path=ppt/media/image53.png>
</file>

<file path=ppt/media/image55.png>
</file>

<file path=ppt/media/image5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397fd809a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1397fd809a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397fd809a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g1397fd809a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397fd809a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4" name="Google Shape;384;g1397fd809a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397fd809a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1397fd809a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52be15a6f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g152be15a6f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396e6cabf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g1396e6cabf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396e6cabf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g1396e6cabf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39cc872a9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g139cc872a9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396e6cabf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g1396e6cabf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397fd809a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g1397fd809a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396e6cabf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1396e6cabf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39cc872a9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39cc872a9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397fd809ae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g1397fd809ae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399dfa277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3" name="Google Shape;483;g1399dfa277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399dfa277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g1399dfa277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574ccb76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6" name="Google Shape;496;g1574ccb76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574ccb765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3" name="Google Shape;503;g1574ccb765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399dfa277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0" name="Google Shape;510;g1399dfa277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574ccb765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g1574ccb765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397fd809ae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g1397fd809a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f1b555755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3f1b555755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397fd809a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g1397fd809a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399dfa27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g1399dfa27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397fd809ae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3" name="Google Shape;543;g1397fd809ae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397fd809ae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" name="Google Shape;549;g1397fd809ae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43639c0bdb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g143639c0bdb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4" name="Google Shape;56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45f6266b16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g145f6266b16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3948f940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13948f940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396e6cabf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g1396e6cabf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397fd809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g1397fd809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397fd809a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1397fd809a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1" name="Google Shape;11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" name="Google Shape;14;p2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Google Shape;16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486c51cff0_0_119"/>
          <p:cNvSpPr txBox="1"/>
          <p:nvPr>
            <p:ph type="title"/>
          </p:nvPr>
        </p:nvSpPr>
        <p:spPr>
          <a:xfrm>
            <a:off x="643254" y="683598"/>
            <a:ext cx="5946600" cy="5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3300" u="sng">
                <a:solidFill>
                  <a:srgbClr val="00003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g1486c51cff0_0_119"/>
          <p:cNvSpPr txBox="1"/>
          <p:nvPr>
            <p:ph idx="1" type="body"/>
          </p:nvPr>
        </p:nvSpPr>
        <p:spPr>
          <a:xfrm>
            <a:off x="629324" y="1644192"/>
            <a:ext cx="7108500" cy="12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i="0" sz="2200">
                <a:solidFill>
                  <a:srgbClr val="BD8B0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g1486c51cff0_0_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g1486c51cff0_0_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g1486c51cff0_0_119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45f6266b16_0_116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145f6266b16_0_116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2" name="Google Shape;112;g145f6266b16_0_1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13" name="Google Shape;113;g145f6266b16_0_1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145f6266b16_0_11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g145f6266b16_0_1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145f6266b16_0_1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45f6266b16_0_108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19" name="Google Shape;119;g145f6266b16_0_1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145f6266b16_0_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g145f6266b16_0_108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" name="Google Shape;122;g145f6266b16_0_108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3" name="Google Shape;123;g145f6266b16_0_108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g145f6266b16_0_10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45f6266b16_0_12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145f6266b16_0_12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145f6266b16_0_12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145f6266b16_0_12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145f6266b16_0_12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g145f6266b16_0_124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g145f6266b16_0_124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g145f6266b16_0_124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g145f6266b16_0_124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g145f6266b16_0_12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g145f6266b16_0_1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145f6266b16_0_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g145f6266b16_0_124"/>
          <p:cNvPicPr preferRelativeResize="0"/>
          <p:nvPr/>
        </p:nvPicPr>
        <p:blipFill rotWithShape="1">
          <a:blip r:embed="rId4">
            <a:alphaModFix/>
          </a:blip>
          <a:srcRect b="28570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5f6266b16_0_13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g145f6266b16_0_138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2" name="Google Shape;142;g145f6266b16_0_138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43" name="Google Shape;143;g145f6266b16_0_1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145f6266b16_0_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145f6266b16_0_1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45f6266b16_0_14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g145f6266b16_0_14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49" name="Google Shape;149;g145f6266b16_0_1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145f6266b16_0_14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g145f6266b16_0_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145f6266b16_0_145"/>
          <p:cNvPicPr preferRelativeResize="0"/>
          <p:nvPr/>
        </p:nvPicPr>
        <p:blipFill rotWithShape="1">
          <a:blip r:embed="rId4">
            <a:alphaModFix/>
          </a:blip>
          <a:srcRect b="28570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45f6266b16_0_152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145f6266b16_0_1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pic>
        <p:nvPicPr>
          <p:cNvPr id="156" name="Google Shape;156;g145f6266b16_0_1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145f6266b16_0_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145f6266b16_0_1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145f6266b16_0_152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0" name="Google Shape;160;g145f6266b16_0_152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45f6266b16_0_160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" name="Google Shape;163;g145f6266b16_0_1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145f6266b16_0_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145f6266b16_0_1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145f6266b16_0_160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45f6266b16_0_166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145f6266b16_0_166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145f6266b16_0_166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145f6266b16_0_166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145f6266b16_0_166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145f6266b16_0_166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145f6266b16_0_166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75" name="Google Shape;175;g145f6266b16_0_166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76" name="Google Shape;176;g145f6266b16_0_166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77" name="Google Shape;177;g145f6266b16_0_166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g145f6266b16_0_166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" name="Google Shape;179;g145f6266b16_0_16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g145f6266b16_0_1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145f6266b16_0_1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145f6266b16_0_166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145f6266b16_0_166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84" name="Google Shape;184;g145f6266b16_0_166"/>
          <p:cNvPicPr preferRelativeResize="0"/>
          <p:nvPr/>
        </p:nvPicPr>
        <p:blipFill rotWithShape="1">
          <a:blip r:embed="rId4">
            <a:alphaModFix/>
          </a:blip>
          <a:srcRect b="28570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45f6266b16_0_184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145f6266b16_0_18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145f6266b16_0_18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145f6266b16_0_18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145f6266b16_0_18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91" name="Google Shape;191;g145f6266b16_0_18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92" name="Google Shape;192;g145f6266b16_0_184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g145f6266b16_0_18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g145f6266b16_0_1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145f6266b16_0_1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145f6266b16_0_18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145f6266b16_0_184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98" name="Google Shape;198;g145f6266b16_0_184"/>
          <p:cNvPicPr preferRelativeResize="0"/>
          <p:nvPr/>
        </p:nvPicPr>
        <p:blipFill rotWithShape="1">
          <a:blip r:embed="rId4">
            <a:alphaModFix/>
          </a:blip>
          <a:srcRect b="28570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5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f1b555755_0_11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05" name="Google Shape;205;g13f1b555755_0_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13f1b555755_0_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13f1b555755_0_11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8" name="Google Shape;208;g13f1b555755_0_11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9" name="Google Shape;209;g13f1b555755_0_1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g13f1b555755_0_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3f1b555755_0_122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13f1b555755_0_12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4" name="Google Shape;214;g13f1b555755_0_1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5" name="Google Shape;215;g13f1b555755_0_1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13f1b555755_0_12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g13f1b555755_0_1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g13f1b555755_0_1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f1b555755_0_130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13f1b555755_0_130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2" name="Google Shape;222;g13f1b555755_0_130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23" name="Google Shape;223;g13f1b555755_0_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g13f1b555755_0_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13f1b555755_0_1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3f1b555755_0_137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8" name="Google Shape;228;g13f1b555755_0_137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229" name="Google Shape;229;g13f1b555755_0_1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13f1b555755_0_137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g13f1b555755_0_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g13f1b555755_0_137"/>
          <p:cNvPicPr preferRelativeResize="0"/>
          <p:nvPr/>
        </p:nvPicPr>
        <p:blipFill rotWithShape="1">
          <a:blip r:embed="rId4">
            <a:alphaModFix/>
          </a:blip>
          <a:srcRect b="28573" l="0" r="0" t="30757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f1b555755_0_144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g13f1b555755_0_1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g13f1b555755_0_1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13f1b555755_0_1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13f1b555755_0_144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3f1b555755_0_150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13f1b555755_0_150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g13f1b555755_0_150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13f1b555755_0_150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13f1b555755_0_150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13f1b555755_0_150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6" name="Google Shape;246;g13f1b555755_0_150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7" name="Google Shape;247;g13f1b555755_0_150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8" name="Google Shape;248;g13f1b555755_0_150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9" name="Google Shape;249;g13f1b555755_0_15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g13f1b555755_0_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g13f1b555755_0_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g13f1b555755_0_150"/>
          <p:cNvPicPr preferRelativeResize="0"/>
          <p:nvPr/>
        </p:nvPicPr>
        <p:blipFill rotWithShape="1">
          <a:blip r:embed="rId4">
            <a:alphaModFix/>
          </a:blip>
          <a:srcRect b="28573" l="0" r="0" t="30757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3f1b555755_0_164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13f1b555755_0_1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pic>
        <p:nvPicPr>
          <p:cNvPr id="256" name="Google Shape;256;g13f1b555755_0_1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g13f1b555755_0_1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g13f1b555755_0_1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13f1b555755_0_164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0" name="Google Shape;260;g13f1b555755_0_164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3f1b555755_0_172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13f1b555755_0_172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13f1b555755_0_172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3f1b555755_0_172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13f1b555755_0_172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13f1b555755_0_172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13f1b555755_0_172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69" name="Google Shape;269;g13f1b555755_0_172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70" name="Google Shape;270;g13f1b555755_0_172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71" name="Google Shape;271;g13f1b555755_0_172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2" name="Google Shape;272;g13f1b555755_0_172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3" name="Google Shape;273;g13f1b555755_0_17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4" name="Google Shape;274;g13f1b555755_0_1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g13f1b555755_0_1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g13f1b555755_0_172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13f1b555755_0_172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78" name="Google Shape;278;g13f1b555755_0_172"/>
          <p:cNvPicPr preferRelativeResize="0"/>
          <p:nvPr/>
        </p:nvPicPr>
        <p:blipFill rotWithShape="1">
          <a:blip r:embed="rId4">
            <a:alphaModFix/>
          </a:blip>
          <a:srcRect b="28573" l="0" r="0" t="30757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f1b555755_0_190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13f1b555755_0_190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13f1b555755_0_190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13f1b555755_0_190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13f1b555755_0_190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85" name="Google Shape;285;g13f1b555755_0_190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86" name="Google Shape;286;g13f1b555755_0_190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7" name="Google Shape;287;g13f1b555755_0_19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8" name="Google Shape;288;g13f1b555755_0_1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g13f1b555755_0_1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13f1b555755_0_190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3f1b555755_0_190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92" name="Google Shape;292;g13f1b555755_0_190"/>
          <p:cNvPicPr preferRelativeResize="0"/>
          <p:nvPr/>
        </p:nvPicPr>
        <p:blipFill rotWithShape="1">
          <a:blip r:embed="rId4">
            <a:alphaModFix/>
          </a:blip>
          <a:srcRect b="28573" l="0" r="0" t="30757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f1b555755_0_204"/>
          <p:cNvSpPr txBox="1"/>
          <p:nvPr>
            <p:ph type="title"/>
          </p:nvPr>
        </p:nvSpPr>
        <p:spPr>
          <a:xfrm>
            <a:off x="643254" y="683598"/>
            <a:ext cx="5946600" cy="5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3300" u="sng">
                <a:solidFill>
                  <a:srgbClr val="00003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5" name="Google Shape;295;g13f1b555755_0_204"/>
          <p:cNvSpPr txBox="1"/>
          <p:nvPr>
            <p:ph idx="1" type="body"/>
          </p:nvPr>
        </p:nvSpPr>
        <p:spPr>
          <a:xfrm>
            <a:off x="629324" y="1644192"/>
            <a:ext cx="7108500" cy="12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i="0" sz="2200">
                <a:solidFill>
                  <a:srgbClr val="BD8B0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g13f1b555755_0_20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7" name="Google Shape;297;g13f1b555755_0_20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g13f1b555755_0_204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6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6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6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6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6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6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26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26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26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2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2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8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28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2" name="Google Shape;42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8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28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7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7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9" name="Google Shape;49;p27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50" name="Google Shape;50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9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9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0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pic>
        <p:nvPicPr>
          <p:cNvPr id="62" name="Google Shape;62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0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6" name="Google Shape;66;p30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1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31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31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31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31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31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31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31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6" name="Google Shape;76;p31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7" name="Google Shape;77;p31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31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31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1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31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4" name="Google Shape;84;p31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2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32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32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32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32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32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2" name="Google Shape;92;p32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3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2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2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98" name="Google Shape;98;p32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4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29.xml"/><Relationship Id="rId9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45f6266b16_0_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g145f6266b16_0_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g145f6266b16_0_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3f1b555755_0_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g13f1b555755_0_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g13f1b555755_0_1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8.png"/><Relationship Id="rId4" Type="http://schemas.openxmlformats.org/officeDocument/2006/relationships/image" Target="../media/image43.png"/><Relationship Id="rId5" Type="http://schemas.openxmlformats.org/officeDocument/2006/relationships/image" Target="../media/image4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5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4.png"/><Relationship Id="rId4" Type="http://schemas.openxmlformats.org/officeDocument/2006/relationships/image" Target="../media/image5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4.png"/><Relationship Id="rId4" Type="http://schemas.openxmlformats.org/officeDocument/2006/relationships/image" Target="../media/image5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4.png"/><Relationship Id="rId4" Type="http://schemas.openxmlformats.org/officeDocument/2006/relationships/image" Target="../media/image5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4.png"/><Relationship Id="rId4" Type="http://schemas.openxmlformats.org/officeDocument/2006/relationships/image" Target="../media/image5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0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3.png"/><Relationship Id="rId4" Type="http://schemas.openxmlformats.org/officeDocument/2006/relationships/image" Target="../media/image52.png"/><Relationship Id="rId5" Type="http://schemas.openxmlformats.org/officeDocument/2006/relationships/image" Target="../media/image5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google.com/forms/d/e/1FAIpQLSfZseT9YjG11fsX9lVbH9AV5zkiDa80pjozZsILiqMSrhI0lg/viewform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8.png"/><Relationship Id="rId4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"/>
          <p:cNvSpPr txBox="1"/>
          <p:nvPr>
            <p:ph type="title"/>
          </p:nvPr>
        </p:nvSpPr>
        <p:spPr>
          <a:xfrm>
            <a:off x="3353700" y="1729175"/>
            <a:ext cx="5497200" cy="13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-ES">
                <a:solidFill>
                  <a:schemeClr val="dk2"/>
                </a:solidFill>
              </a:rPr>
              <a:t>Codo a Codo inicial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-ES">
                <a:solidFill>
                  <a:schemeClr val="dk2"/>
                </a:solidFill>
              </a:rPr>
              <a:t>Clase 17 - 26-09-22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397fd809ae_0_17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Relacionando objeto y método 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g1397fd809ae_0_17"/>
          <p:cNvSpPr txBox="1"/>
          <p:nvPr>
            <p:ph idx="1" type="body"/>
          </p:nvPr>
        </p:nvSpPr>
        <p:spPr>
          <a:xfrm>
            <a:off x="431800" y="1648825"/>
            <a:ext cx="4140300" cy="18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Haciendo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s-ES" sz="2700"/>
              <a:t>Homero.correr() </a:t>
            </a:r>
            <a:r>
              <a:rPr lang="es-ES"/>
              <a:t>Obtenemos un objeto haciendo algo…</a:t>
            </a:r>
            <a:endParaRPr/>
          </a:p>
        </p:txBody>
      </p:sp>
      <p:pic>
        <p:nvPicPr>
          <p:cNvPr id="369" name="Google Shape;369;g1397fd809ae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1648825"/>
            <a:ext cx="4140200" cy="2893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397fd809ae_0_38"/>
          <p:cNvSpPr txBox="1"/>
          <p:nvPr>
            <p:ph idx="1" type="body"/>
          </p:nvPr>
        </p:nvSpPr>
        <p:spPr>
          <a:xfrm>
            <a:off x="431800" y="1221925"/>
            <a:ext cx="828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Un objeto puede combinar métodos</a:t>
            </a:r>
            <a:endParaRPr/>
          </a:p>
        </p:txBody>
      </p:sp>
      <p:sp>
        <p:nvSpPr>
          <p:cNvPr id="375" name="Google Shape;375;g1397fd809ae_0_38"/>
          <p:cNvSpPr txBox="1"/>
          <p:nvPr>
            <p:ph type="title"/>
          </p:nvPr>
        </p:nvSpPr>
        <p:spPr>
          <a:xfrm>
            <a:off x="464100" y="7498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Objetos y Métodos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6" name="Google Shape;376;g1397fd809ae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3975" y="2602850"/>
            <a:ext cx="961750" cy="2096150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st="133350">
              <a:srgbClr val="000000">
                <a:alpha val="10588"/>
              </a:srgbClr>
            </a:outerShdw>
          </a:effectLst>
        </p:spPr>
      </p:pic>
      <p:sp>
        <p:nvSpPr>
          <p:cNvPr id="377" name="Google Shape;377;g1397fd809ae_0_38"/>
          <p:cNvSpPr txBox="1"/>
          <p:nvPr>
            <p:ph idx="1" type="body"/>
          </p:nvPr>
        </p:nvSpPr>
        <p:spPr>
          <a:xfrm>
            <a:off x="3486450" y="1912400"/>
            <a:ext cx="217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269999" lvl="0" marL="26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Tenemos un método correr()</a:t>
            </a:r>
            <a:endParaRPr/>
          </a:p>
        </p:txBody>
      </p:sp>
      <p:pic>
        <p:nvPicPr>
          <p:cNvPr id="378" name="Google Shape;378;g1397fd809ae_0_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3800" y="2873575"/>
            <a:ext cx="2356299" cy="183397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g1397fd809ae_0_38"/>
          <p:cNvSpPr txBox="1"/>
          <p:nvPr>
            <p:ph idx="1" type="body"/>
          </p:nvPr>
        </p:nvSpPr>
        <p:spPr>
          <a:xfrm>
            <a:off x="431800" y="1912400"/>
            <a:ext cx="217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269999" lvl="0" marL="26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Tenemos un objeto Homero</a:t>
            </a:r>
            <a:endParaRPr/>
          </a:p>
        </p:txBody>
      </p:sp>
      <p:sp>
        <p:nvSpPr>
          <p:cNvPr id="380" name="Google Shape;380;g1397fd809ae_0_38"/>
          <p:cNvSpPr txBox="1"/>
          <p:nvPr>
            <p:ph idx="1" type="body"/>
          </p:nvPr>
        </p:nvSpPr>
        <p:spPr>
          <a:xfrm>
            <a:off x="6350200" y="1912400"/>
            <a:ext cx="2225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269999" lvl="0" marL="26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Tenemos un método mirarTvSentado()</a:t>
            </a:r>
            <a:endParaRPr/>
          </a:p>
        </p:txBody>
      </p:sp>
      <p:pic>
        <p:nvPicPr>
          <p:cNvPr id="381" name="Google Shape;381;g1397fd809ae_0_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57888" y="3074977"/>
            <a:ext cx="1610324" cy="143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397fd809ae_0_68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Relacionando objeto y método 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g1397fd809ae_0_68"/>
          <p:cNvSpPr txBox="1"/>
          <p:nvPr>
            <p:ph idx="1" type="body"/>
          </p:nvPr>
        </p:nvSpPr>
        <p:spPr>
          <a:xfrm>
            <a:off x="431800" y="1221925"/>
            <a:ext cx="4871400" cy="20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Haciendo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s-ES" sz="2000"/>
              <a:t>Homero.correr().mirarTvSentado()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Obtenemos un objeto haciendo algo como…</a:t>
            </a:r>
            <a:endParaRPr/>
          </a:p>
        </p:txBody>
      </p:sp>
      <p:pic>
        <p:nvPicPr>
          <p:cNvPr id="388" name="Google Shape;388;g1397fd809ae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3300" y="1221925"/>
            <a:ext cx="3408901" cy="347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397fd809ae_0_33"/>
          <p:cNvSpPr txBox="1"/>
          <p:nvPr>
            <p:ph type="ctrTitle"/>
          </p:nvPr>
        </p:nvSpPr>
        <p:spPr>
          <a:xfrm>
            <a:off x="550350" y="17865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-ES"/>
              <a:t>Flujo de entrada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-ES" sz="2400"/>
              <a:t>(Entrada de datos)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52be15a6f6_0_2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Entrada de datos desde el teclado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g152be15a6f6_0_25"/>
          <p:cNvSpPr txBox="1"/>
          <p:nvPr>
            <p:ph idx="1" type="body"/>
          </p:nvPr>
        </p:nvSpPr>
        <p:spPr>
          <a:xfrm>
            <a:off x="432025" y="1304875"/>
            <a:ext cx="8280000" cy="27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/>
              <a:t>Imaginemos que necesitamos ingresar datos por teclado.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/>
              <a:t>Entonces en Java utilizaremos “un objeto virtual, un teclado virtual”</a:t>
            </a:r>
            <a:r>
              <a:rPr b="1" lang="es-ES" sz="2000"/>
              <a:t>, esto en la realidad será un bloque de código que ya está escrito.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/>
              <a:t>Este objeto nos va a </a:t>
            </a:r>
            <a:r>
              <a:rPr lang="es-ES" sz="2000"/>
              <a:t>permitir,</a:t>
            </a:r>
            <a:r>
              <a:rPr lang="es-ES" sz="2000"/>
              <a:t> mediante algún método, </a:t>
            </a:r>
            <a:r>
              <a:rPr b="1" lang="es-ES" sz="2000"/>
              <a:t>captar el ingreso por teclado</a:t>
            </a:r>
            <a:r>
              <a:rPr lang="es-ES" sz="2000"/>
              <a:t> </a:t>
            </a:r>
            <a:r>
              <a:rPr b="1" lang="es-ES" sz="2000"/>
              <a:t>y almacenarlo en una variable.</a:t>
            </a:r>
            <a:endParaRPr b="1" sz="2000"/>
          </a:p>
        </p:txBody>
      </p:sp>
      <p:pic>
        <p:nvPicPr>
          <p:cNvPr id="400" name="Google Shape;400;g152be15a6f6_0_25"/>
          <p:cNvPicPr preferRelativeResize="0"/>
          <p:nvPr/>
        </p:nvPicPr>
        <p:blipFill rotWithShape="1">
          <a:blip r:embed="rId3">
            <a:alphaModFix amt="56000"/>
          </a:blip>
          <a:srcRect b="0" l="0" r="0" t="0"/>
          <a:stretch/>
        </p:blipFill>
        <p:spPr>
          <a:xfrm>
            <a:off x="4717200" y="3914500"/>
            <a:ext cx="934749" cy="9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g152be15a6f6_0_25"/>
          <p:cNvPicPr preferRelativeResize="0"/>
          <p:nvPr/>
        </p:nvPicPr>
        <p:blipFill rotWithShape="1">
          <a:blip r:embed="rId4">
            <a:alphaModFix amt="66000"/>
          </a:blip>
          <a:srcRect b="0" l="0" r="0" t="0"/>
          <a:stretch/>
        </p:blipFill>
        <p:spPr>
          <a:xfrm>
            <a:off x="6039544" y="3598800"/>
            <a:ext cx="2100905" cy="14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g152be15a6f6_0_25"/>
          <p:cNvSpPr/>
          <p:nvPr/>
        </p:nvSpPr>
        <p:spPr>
          <a:xfrm flipH="1">
            <a:off x="5039950" y="3525775"/>
            <a:ext cx="2100900" cy="788100"/>
          </a:xfrm>
          <a:prstGeom prst="uturnArrow">
            <a:avLst>
              <a:gd fmla="val 17813" name="adj1"/>
              <a:gd fmla="val 25000" name="adj2"/>
              <a:gd fmla="val 32962" name="adj3"/>
              <a:gd fmla="val 43750" name="adj4"/>
              <a:gd fmla="val 75000" name="adj5"/>
            </a:avLst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396e6cabf1_0_23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¿Cómo creamos este teclado virtual?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8" name="Google Shape;408;g1396e6cabf1_0_23"/>
          <p:cNvSpPr txBox="1"/>
          <p:nvPr>
            <p:ph idx="1" type="body"/>
          </p:nvPr>
        </p:nvSpPr>
        <p:spPr>
          <a:xfrm>
            <a:off x="432025" y="1304875"/>
            <a:ext cx="8280000" cy="28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/>
              <a:t>Este </a:t>
            </a:r>
            <a:r>
              <a:rPr b="1" lang="es-ES" sz="2000"/>
              <a:t>“teclado virtual” </a:t>
            </a:r>
            <a:r>
              <a:rPr lang="es-ES" sz="2000"/>
              <a:t>ya está creado,</a:t>
            </a:r>
            <a:r>
              <a:rPr b="1" lang="es-ES" sz="2000"/>
              <a:t> </a:t>
            </a:r>
            <a:r>
              <a:rPr lang="es-ES" sz="2000"/>
              <a:t>nuestro trabajo es </a:t>
            </a:r>
            <a:r>
              <a:rPr b="1" lang="es-ES" sz="2000"/>
              <a:t>definirlo e inicializarlo</a:t>
            </a:r>
            <a:r>
              <a:rPr lang="es-ES" sz="2000"/>
              <a:t> como si fuese una variable, pero ahora </a:t>
            </a:r>
            <a:r>
              <a:rPr b="1" lang="es-ES" sz="2000"/>
              <a:t>hablando con mayor propiedad</a:t>
            </a:r>
            <a:r>
              <a:rPr lang="es-ES" sz="2000"/>
              <a:t> tenemos que decir </a:t>
            </a:r>
            <a:r>
              <a:rPr b="1" lang="es-ES" sz="2000"/>
              <a:t>definimos nuestro objeto e instanciamos un objeto de la clase Scanner.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/>
              <a:t>Este objeto lo traemos de la librería</a:t>
            </a:r>
            <a:r>
              <a:rPr b="1" lang="es-ES" sz="2000"/>
              <a:t> java.util</a:t>
            </a:r>
            <a:r>
              <a:rPr lang="es-ES" sz="2000"/>
              <a:t>;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/>
              <a:t>Entonces seguidamente vamos a crear un objeto </a:t>
            </a:r>
            <a:r>
              <a:rPr b="1" lang="es-ES" sz="2000"/>
              <a:t>“miTeclado”</a:t>
            </a:r>
            <a:r>
              <a:rPr lang="es-ES" sz="2000"/>
              <a:t>.</a:t>
            </a:r>
            <a:endParaRPr sz="2000"/>
          </a:p>
        </p:txBody>
      </p:sp>
      <p:pic>
        <p:nvPicPr>
          <p:cNvPr id="409" name="Google Shape;409;g1396e6cabf1_0_23"/>
          <p:cNvPicPr preferRelativeResize="0"/>
          <p:nvPr/>
        </p:nvPicPr>
        <p:blipFill rotWithShape="1">
          <a:blip r:embed="rId3">
            <a:alphaModFix amt="66000"/>
          </a:blip>
          <a:srcRect b="17155" l="9093" r="11063" t="21681"/>
          <a:stretch/>
        </p:blipFill>
        <p:spPr>
          <a:xfrm>
            <a:off x="6617450" y="3629475"/>
            <a:ext cx="2094750" cy="106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396e6cabf1_0_30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¿Cuál es la sintaxis para crear un teclado virtual?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5" name="Google Shape;415;g1396e6cabf1_0_30"/>
          <p:cNvSpPr txBox="1"/>
          <p:nvPr>
            <p:ph idx="1" type="body"/>
          </p:nvPr>
        </p:nvSpPr>
        <p:spPr>
          <a:xfrm>
            <a:off x="432000" y="1170125"/>
            <a:ext cx="8280000" cy="26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2000">
                <a:latin typeface="Courier New"/>
                <a:ea typeface="Courier New"/>
                <a:cs typeface="Courier New"/>
                <a:sym typeface="Courier New"/>
              </a:rPr>
              <a:t>import java.util.Scanner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s-ES" sz="2000">
                <a:latin typeface="Courier New"/>
                <a:ea typeface="Courier New"/>
                <a:cs typeface="Courier New"/>
                <a:sym typeface="Courier New"/>
              </a:rPr>
              <a:t>//Declaro el objeto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2000">
                <a:latin typeface="Courier New"/>
                <a:ea typeface="Courier New"/>
                <a:cs typeface="Courier New"/>
                <a:sym typeface="Courier New"/>
              </a:rPr>
              <a:t>&lt;Objeto&gt; &lt;nombre_del_objeto&gt;;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2000">
                <a:latin typeface="Courier New"/>
                <a:ea typeface="Courier New"/>
                <a:cs typeface="Courier New"/>
                <a:sym typeface="Courier New"/>
              </a:rPr>
              <a:t>//Inicializo el objeto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2000">
                <a:latin typeface="Courier New"/>
                <a:ea typeface="Courier New"/>
                <a:cs typeface="Courier New"/>
                <a:sym typeface="Courier New"/>
              </a:rPr>
              <a:t>&lt;nombre_del_objeto&gt; = new &lt;Objeto()&gt;;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39cc872a9f_0_3"/>
          <p:cNvSpPr txBox="1"/>
          <p:nvPr>
            <p:ph idx="1" type="body"/>
          </p:nvPr>
        </p:nvSpPr>
        <p:spPr>
          <a:xfrm>
            <a:off x="431800" y="1742825"/>
            <a:ext cx="8280000" cy="29562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600">
                <a:latin typeface="Courier New"/>
                <a:ea typeface="Courier New"/>
                <a:cs typeface="Courier New"/>
                <a:sym typeface="Courier New"/>
              </a:rPr>
              <a:t>/*Al principio y fuera de la clase antes de los comentarios de cabecera importamos*/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s-ES">
                <a:latin typeface="Courier New"/>
                <a:ea typeface="Courier New"/>
                <a:cs typeface="Courier New"/>
                <a:sym typeface="Courier New"/>
              </a:rPr>
              <a:t>import java.util.Scanner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s-ES">
                <a:latin typeface="Courier New"/>
                <a:ea typeface="Courier New"/>
                <a:cs typeface="Courier New"/>
                <a:sym typeface="Courier New"/>
              </a:rPr>
              <a:t>//Dentro del metodo main declaro el objeto Scanner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latin typeface="Courier New"/>
                <a:ea typeface="Courier New"/>
                <a:cs typeface="Courier New"/>
                <a:sym typeface="Courier New"/>
              </a:rPr>
              <a:t>Scanner miTeclado;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-ES">
                <a:latin typeface="Courier New"/>
                <a:ea typeface="Courier New"/>
                <a:cs typeface="Courier New"/>
                <a:sym typeface="Courier New"/>
              </a:rPr>
              <a:t>//Inicializo el objeto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s-ES">
                <a:latin typeface="Courier New"/>
                <a:ea typeface="Courier New"/>
                <a:cs typeface="Courier New"/>
                <a:sym typeface="Courier New"/>
              </a:rPr>
              <a:t>miTeclado = new Scanner(System.in);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1" name="Google Shape;421;g139cc872a9f_0_3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¿Cuál es la sintaxis para crear un teclado virtual?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2" name="Google Shape;422;g139cc872a9f_0_3"/>
          <p:cNvPicPr preferRelativeResize="0"/>
          <p:nvPr/>
        </p:nvPicPr>
        <p:blipFill rotWithShape="1">
          <a:blip r:embed="rId3">
            <a:alphaModFix amt="66000"/>
          </a:blip>
          <a:srcRect b="15886" l="8180" r="9440" t="17504"/>
          <a:stretch/>
        </p:blipFill>
        <p:spPr>
          <a:xfrm>
            <a:off x="6845600" y="3594524"/>
            <a:ext cx="1652850" cy="890701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9cc872a9f_0_3"/>
          <p:cNvSpPr txBox="1"/>
          <p:nvPr>
            <p:ph type="title"/>
          </p:nvPr>
        </p:nvSpPr>
        <p:spPr>
          <a:xfrm>
            <a:off x="431800" y="11701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 código será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396e6cabf1_0_36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¿Qué sigue después?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9" name="Google Shape;429;g1396e6cabf1_0_36"/>
          <p:cNvSpPr txBox="1"/>
          <p:nvPr>
            <p:ph idx="1" type="body"/>
          </p:nvPr>
        </p:nvSpPr>
        <p:spPr>
          <a:xfrm>
            <a:off x="432000" y="1222375"/>
            <a:ext cx="8280000" cy="19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/>
              <a:t>Esta historia romántica continúa con la </a:t>
            </a:r>
            <a:r>
              <a:rPr b="1" lang="es-ES" sz="2000"/>
              <a:t>inicialización de la variable</a:t>
            </a:r>
            <a:r>
              <a:rPr lang="es-ES" sz="2000"/>
              <a:t> que contendrá al valor ingresado por teclado.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s-ES" sz="2000"/>
              <a:t>Se inicializa una variable, sin más ni menos, con el </a:t>
            </a:r>
            <a:r>
              <a:rPr b="1" lang="es-ES" sz="2000"/>
              <a:t>tipo que le corresponda según lo que almacenaremos</a:t>
            </a:r>
            <a:r>
              <a:rPr lang="es-ES" sz="2000"/>
              <a:t>, </a:t>
            </a:r>
            <a:r>
              <a:rPr i="1" lang="es-ES" sz="2000"/>
              <a:t>int, double, String, boolean.</a:t>
            </a:r>
            <a:endParaRPr i="1" sz="2000"/>
          </a:p>
        </p:txBody>
      </p:sp>
      <p:sp>
        <p:nvSpPr>
          <p:cNvPr id="430" name="Google Shape;430;g1396e6cabf1_0_36"/>
          <p:cNvSpPr txBox="1"/>
          <p:nvPr/>
        </p:nvSpPr>
        <p:spPr>
          <a:xfrm>
            <a:off x="976625" y="3106550"/>
            <a:ext cx="7838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ES" sz="1600" u="none" cap="none" strike="noStrike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//Inicialización de variables</a:t>
            </a:r>
            <a:endParaRPr b="0" i="0" sz="1600" u="none" cap="none" strike="noStrike">
              <a:solidFill>
                <a:srgbClr val="59595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ES" sz="1600" u="none" cap="none" strike="noStrike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 &lt;tipo&gt; &lt;identificador&gt;;</a:t>
            </a:r>
            <a:endParaRPr b="1" i="0" sz="1600" u="none" cap="none" strike="noStrike">
              <a:solidFill>
                <a:srgbClr val="1155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59595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ES" sz="1600" u="none" cap="none" strike="noStrike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//Ejemplo</a:t>
            </a:r>
            <a:endParaRPr b="0" i="0" sz="1600" u="none" cap="none" strike="noStrike">
              <a:solidFill>
                <a:srgbClr val="59595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ES" sz="1600" u="none" cap="none" strike="noStrike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int miEntero;</a:t>
            </a:r>
            <a:endParaRPr b="0" i="0" sz="1600" u="none" cap="none" strike="noStrike">
              <a:solidFill>
                <a:srgbClr val="59595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59595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397fd809ae_0_84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Asignamos el objeto con su método a la variable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6" name="Google Shape;436;g1397fd809ae_0_84"/>
          <p:cNvSpPr txBox="1"/>
          <p:nvPr>
            <p:ph idx="1" type="body"/>
          </p:nvPr>
        </p:nvSpPr>
        <p:spPr>
          <a:xfrm>
            <a:off x="432025" y="1304875"/>
            <a:ext cx="8280000" cy="12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/>
              <a:t>Esta variable será </a:t>
            </a:r>
            <a:r>
              <a:rPr b="1" lang="es-ES" sz="2000"/>
              <a:t>inicializada con el objeto</a:t>
            </a:r>
            <a:r>
              <a:rPr lang="es-ES" sz="2000"/>
              <a:t> “miTeclado” y una </a:t>
            </a:r>
            <a:r>
              <a:rPr b="1" lang="es-ES" sz="2000"/>
              <a:t>instrucción o método </a:t>
            </a:r>
            <a:r>
              <a:rPr lang="es-ES" sz="2000"/>
              <a:t>con el cuál le indicaremos que almacene el valor por teclado en la variable. </a:t>
            </a:r>
            <a:endParaRPr sz="2000"/>
          </a:p>
        </p:txBody>
      </p:sp>
      <p:grpSp>
        <p:nvGrpSpPr>
          <p:cNvPr id="437" name="Google Shape;437;g1397fd809ae_0_84"/>
          <p:cNvGrpSpPr/>
          <p:nvPr/>
        </p:nvGrpSpPr>
        <p:grpSpPr>
          <a:xfrm>
            <a:off x="1106630" y="2390250"/>
            <a:ext cx="6799379" cy="1737767"/>
            <a:chOff x="2962501" y="3971571"/>
            <a:chExt cx="2940908" cy="751629"/>
          </a:xfrm>
        </p:grpSpPr>
        <p:pic>
          <p:nvPicPr>
            <p:cNvPr id="438" name="Google Shape;438;g1397fd809ae_0_84"/>
            <p:cNvPicPr preferRelativeResize="0"/>
            <p:nvPr/>
          </p:nvPicPr>
          <p:blipFill rotWithShape="1">
            <a:blip r:embed="rId3">
              <a:alphaModFix amt="56000"/>
            </a:blip>
            <a:srcRect b="0" l="0" r="0" t="0"/>
            <a:stretch/>
          </p:blipFill>
          <p:spPr>
            <a:xfrm>
              <a:off x="2962501" y="4150500"/>
              <a:ext cx="593458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9" name="Google Shape;439;g1397fd809ae_0_84"/>
            <p:cNvPicPr preferRelativeResize="0"/>
            <p:nvPr/>
          </p:nvPicPr>
          <p:blipFill rotWithShape="1">
            <a:blip r:embed="rId4">
              <a:alphaModFix amt="66000"/>
            </a:blip>
            <a:srcRect b="13599" l="0" r="0" t="17681"/>
            <a:stretch/>
          </p:blipFill>
          <p:spPr>
            <a:xfrm>
              <a:off x="4083125" y="4189400"/>
              <a:ext cx="1119700" cy="494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0" name="Google Shape;440;g1397fd809ae_0_84"/>
            <p:cNvSpPr/>
            <p:nvPr/>
          </p:nvSpPr>
          <p:spPr>
            <a:xfrm>
              <a:off x="3647492" y="4278750"/>
              <a:ext cx="344100" cy="316200"/>
            </a:xfrm>
            <a:prstGeom prst="mathEqual">
              <a:avLst>
                <a:gd fmla="val 23520" name="adj1"/>
                <a:gd fmla="val 11760" name="adj2"/>
              </a:avLst>
            </a:prstGeom>
            <a:solidFill>
              <a:srgbClr val="F8C8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g1397fd809ae_0_84"/>
            <p:cNvSpPr/>
            <p:nvPr/>
          </p:nvSpPr>
          <p:spPr>
            <a:xfrm>
              <a:off x="5115600" y="4371750"/>
              <a:ext cx="130200" cy="130200"/>
            </a:xfrm>
            <a:prstGeom prst="ellipse">
              <a:avLst/>
            </a:prstGeom>
            <a:solidFill>
              <a:srgbClr val="F8C8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42" name="Google Shape;442;g1397fd809ae_0_84"/>
            <p:cNvPicPr preferRelativeResize="0"/>
            <p:nvPr/>
          </p:nvPicPr>
          <p:blipFill rotWithShape="1">
            <a:blip r:embed="rId3">
              <a:alphaModFix amt="56000"/>
            </a:blip>
            <a:srcRect b="0" l="0" r="0" t="0"/>
            <a:stretch/>
          </p:blipFill>
          <p:spPr>
            <a:xfrm>
              <a:off x="5309951" y="4150500"/>
              <a:ext cx="593458" cy="572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3" name="Google Shape;443;g1397fd809ae_0_84"/>
            <p:cNvSpPr/>
            <p:nvPr/>
          </p:nvSpPr>
          <p:spPr>
            <a:xfrm flipH="1">
              <a:off x="3191943" y="3971571"/>
              <a:ext cx="2425800" cy="316200"/>
            </a:xfrm>
            <a:prstGeom prst="uturnArrow">
              <a:avLst>
                <a:gd fmla="val 17813" name="adj1"/>
                <a:gd fmla="val 25000" name="adj2"/>
                <a:gd fmla="val 30966" name="adj3"/>
                <a:gd fmla="val 43750" name="adj4"/>
                <a:gd fmla="val 75000" name="adj5"/>
              </a:avLst>
            </a:prstGeom>
            <a:solidFill>
              <a:srgbClr val="F8C8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4" name="Google Shape;444;g1397fd809ae_0_84"/>
          <p:cNvSpPr txBox="1"/>
          <p:nvPr/>
        </p:nvSpPr>
        <p:spPr>
          <a:xfrm>
            <a:off x="1153350" y="4176200"/>
            <a:ext cx="104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variable</a:t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5" name="Google Shape;445;g1397fd809ae_0_84"/>
          <p:cNvSpPr txBox="1"/>
          <p:nvPr/>
        </p:nvSpPr>
        <p:spPr>
          <a:xfrm>
            <a:off x="4477425" y="4176200"/>
            <a:ext cx="104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Objeto</a:t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6" name="Google Shape;446;g1397fd809ae_0_84"/>
          <p:cNvSpPr txBox="1"/>
          <p:nvPr/>
        </p:nvSpPr>
        <p:spPr>
          <a:xfrm>
            <a:off x="6648175" y="4176200"/>
            <a:ext cx="104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método</a:t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>
                <a:solidFill>
                  <a:schemeClr val="dk2"/>
                </a:solidFill>
              </a:rPr>
              <a:t>Les damos la bienvenida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9" name="Google Shape;309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396e6cabf1_0_47"/>
          <p:cNvSpPr txBox="1"/>
          <p:nvPr>
            <p:ph idx="1" type="body"/>
          </p:nvPr>
        </p:nvSpPr>
        <p:spPr>
          <a:xfrm>
            <a:off x="431800" y="3143775"/>
            <a:ext cx="8280000" cy="1555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000">
                <a:latin typeface="Courier New"/>
                <a:ea typeface="Courier New"/>
                <a:cs typeface="Courier New"/>
                <a:sym typeface="Courier New"/>
              </a:rPr>
              <a:t>//Declaro la variable que almacena cadena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000">
                <a:latin typeface="Courier New"/>
                <a:ea typeface="Courier New"/>
                <a:cs typeface="Courier New"/>
                <a:sym typeface="Courier New"/>
              </a:rPr>
              <a:t>String miVariable;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391">
                <a:latin typeface="Courier New"/>
                <a:ea typeface="Courier New"/>
                <a:cs typeface="Courier New"/>
                <a:sym typeface="Courier New"/>
              </a:rPr>
              <a:t>//Inicializo la variable con objeto y método que almacena una cadena</a:t>
            </a:r>
            <a:endParaRPr b="1" sz="139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900">
                <a:latin typeface="Courier New"/>
                <a:ea typeface="Courier New"/>
                <a:cs typeface="Courier New"/>
                <a:sym typeface="Courier New"/>
              </a:rPr>
              <a:t>miVariable = miTeclado.nextLine();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2" name="Google Shape;452;g1396e6cabf1_0_47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Inicializando una variable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3" name="Google Shape;453;g1396e6cabf1_0_47"/>
          <p:cNvSpPr txBox="1"/>
          <p:nvPr>
            <p:ph idx="1" type="body"/>
          </p:nvPr>
        </p:nvSpPr>
        <p:spPr>
          <a:xfrm>
            <a:off x="432025" y="1304875"/>
            <a:ext cx="82800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0000"/>
              <a:buNone/>
            </a:pPr>
            <a:r>
              <a:rPr lang="es-ES" sz="2000">
                <a:latin typeface="Courier New"/>
                <a:ea typeface="Courier New"/>
                <a:cs typeface="Courier New"/>
                <a:sym typeface="Courier New"/>
              </a:rPr>
              <a:t>//Declaro la variable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0000"/>
              <a:buNone/>
            </a:pPr>
            <a:r>
              <a:rPr lang="es-ES" sz="2000">
                <a:latin typeface="Courier New"/>
                <a:ea typeface="Courier New"/>
                <a:cs typeface="Courier New"/>
                <a:sym typeface="Courier New"/>
              </a:rPr>
              <a:t>&lt;Tipo&gt; &lt;nombre_de_la_variable&gt;;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0000"/>
              <a:buNone/>
            </a:pPr>
            <a:r>
              <a:rPr lang="es-ES" sz="2000">
                <a:latin typeface="Courier New"/>
                <a:ea typeface="Courier New"/>
                <a:cs typeface="Courier New"/>
                <a:sym typeface="Courier New"/>
              </a:rPr>
              <a:t>//Inicializo la variable con la siguiente expresión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4736"/>
              <a:buNone/>
            </a:pPr>
            <a:r>
              <a:rPr lang="es-ES" sz="1900">
                <a:latin typeface="Courier New"/>
                <a:ea typeface="Courier New"/>
                <a:cs typeface="Courier New"/>
                <a:sym typeface="Courier New"/>
              </a:rPr>
              <a:t>&lt;nombre_de_la_variable&gt; = &lt;nombre_del_objeto&gt;.&lt;Metodo&gt;;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454" name="Google Shape;454;g1396e6cabf1_0_47"/>
          <p:cNvGrpSpPr/>
          <p:nvPr/>
        </p:nvGrpSpPr>
        <p:grpSpPr>
          <a:xfrm>
            <a:off x="5720115" y="1222386"/>
            <a:ext cx="2848464" cy="715998"/>
            <a:chOff x="2962501" y="3971575"/>
            <a:chExt cx="2990199" cy="751625"/>
          </a:xfrm>
        </p:grpSpPr>
        <p:pic>
          <p:nvPicPr>
            <p:cNvPr id="455" name="Google Shape;455;g1396e6cabf1_0_47"/>
            <p:cNvPicPr preferRelativeResize="0"/>
            <p:nvPr/>
          </p:nvPicPr>
          <p:blipFill rotWithShape="1">
            <a:blip r:embed="rId3">
              <a:alphaModFix amt="56000"/>
            </a:blip>
            <a:srcRect b="0" l="0" r="0" t="0"/>
            <a:stretch/>
          </p:blipFill>
          <p:spPr>
            <a:xfrm>
              <a:off x="2962501" y="4150500"/>
              <a:ext cx="593458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6" name="Google Shape;456;g1396e6cabf1_0_47"/>
            <p:cNvPicPr preferRelativeResize="0"/>
            <p:nvPr/>
          </p:nvPicPr>
          <p:blipFill rotWithShape="1">
            <a:blip r:embed="rId4">
              <a:alphaModFix amt="66000"/>
            </a:blip>
            <a:srcRect b="13599" l="0" r="0" t="17681"/>
            <a:stretch/>
          </p:blipFill>
          <p:spPr>
            <a:xfrm>
              <a:off x="4083125" y="4189400"/>
              <a:ext cx="1119700" cy="494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7" name="Google Shape;457;g1396e6cabf1_0_47"/>
            <p:cNvSpPr/>
            <p:nvPr/>
          </p:nvSpPr>
          <p:spPr>
            <a:xfrm>
              <a:off x="3647492" y="4278750"/>
              <a:ext cx="344100" cy="316200"/>
            </a:xfrm>
            <a:prstGeom prst="mathEqual">
              <a:avLst>
                <a:gd fmla="val 23520" name="adj1"/>
                <a:gd fmla="val 11760" name="adj2"/>
              </a:avLst>
            </a:prstGeom>
            <a:solidFill>
              <a:srgbClr val="F8C8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g1396e6cabf1_0_47"/>
            <p:cNvSpPr/>
            <p:nvPr/>
          </p:nvSpPr>
          <p:spPr>
            <a:xfrm>
              <a:off x="5115600" y="4371750"/>
              <a:ext cx="130200" cy="130200"/>
            </a:xfrm>
            <a:prstGeom prst="ellipse">
              <a:avLst/>
            </a:prstGeom>
            <a:solidFill>
              <a:srgbClr val="F8C8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59" name="Google Shape;459;g1396e6cabf1_0_47"/>
            <p:cNvPicPr preferRelativeResize="0"/>
            <p:nvPr/>
          </p:nvPicPr>
          <p:blipFill rotWithShape="1">
            <a:blip r:embed="rId3">
              <a:alphaModFix amt="56000"/>
            </a:blip>
            <a:srcRect b="0" l="0" r="0" t="0"/>
            <a:stretch/>
          </p:blipFill>
          <p:spPr>
            <a:xfrm>
              <a:off x="5309951" y="4150500"/>
              <a:ext cx="593458" cy="572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0" name="Google Shape;460;g1396e6cabf1_0_47"/>
            <p:cNvSpPr/>
            <p:nvPr/>
          </p:nvSpPr>
          <p:spPr>
            <a:xfrm flipH="1">
              <a:off x="5480200" y="3971575"/>
              <a:ext cx="472500" cy="400200"/>
            </a:xfrm>
            <a:prstGeom prst="uturnArrow">
              <a:avLst>
                <a:gd fmla="val 17813" name="adj1"/>
                <a:gd fmla="val 25000" name="adj2"/>
                <a:gd fmla="val 32962" name="adj3"/>
                <a:gd fmla="val 43750" name="adj4"/>
                <a:gd fmla="val 75000" name="adj5"/>
              </a:avLst>
            </a:prstGeom>
            <a:solidFill>
              <a:srgbClr val="F8C8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1" name="Google Shape;461;g1396e6cabf1_0_47"/>
          <p:cNvSpPr txBox="1"/>
          <p:nvPr>
            <p:ph type="title"/>
          </p:nvPr>
        </p:nvSpPr>
        <p:spPr>
          <a:xfrm>
            <a:off x="431800" y="256437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 código será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39cc872a9f_0_11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⚠️​¡</a:t>
            </a: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Ojo con el método a aplicar!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g139cc872a9f_0_11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El método a aplicar va a depender del tipo de variable a almacenar.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A continuación vas a poder ver un listado de los métodos más comunes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397fd809ae_0_166"/>
          <p:cNvSpPr txBox="1"/>
          <p:nvPr>
            <p:ph type="title"/>
          </p:nvPr>
        </p:nvSpPr>
        <p:spPr>
          <a:xfrm>
            <a:off x="431800" y="597425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Métodos de lectura de datos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3" name="Google Shape;473;g1397fd809ae_0_166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// entrada de una cadena para una variable String</a:t>
            </a:r>
            <a:endParaRPr sz="14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&lt;nombre_de_la_variable&gt; = </a:t>
            </a:r>
            <a:r>
              <a:rPr lang="es-ES" sz="1400">
                <a:latin typeface="Courier New"/>
                <a:ea typeface="Courier New"/>
                <a:cs typeface="Courier New"/>
                <a:sym typeface="Courier New"/>
              </a:rPr>
              <a:t>&lt;nombre_del_objeto&gt;</a:t>
            </a: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.nextLine();</a:t>
            </a:r>
            <a:endParaRPr sz="14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// entrada de un carácter para una variable tipo char</a:t>
            </a:r>
            <a:endParaRPr sz="14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&lt;nombre_de_la_variable&gt; = </a:t>
            </a:r>
            <a:r>
              <a:rPr lang="es-ES" sz="1400">
                <a:latin typeface="Courier New"/>
                <a:ea typeface="Courier New"/>
                <a:cs typeface="Courier New"/>
                <a:sym typeface="Courier New"/>
              </a:rPr>
              <a:t>&lt;nombre_del_objeto&gt;</a:t>
            </a: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.next().charAt(0);</a:t>
            </a:r>
            <a:endParaRPr sz="14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// Entrada de datos numéricos  para variables tipo byte, short, int y float</a:t>
            </a:r>
            <a:endParaRPr sz="14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&lt;nombre_de_la_variable&gt; = </a:t>
            </a:r>
            <a:r>
              <a:rPr lang="es-ES" sz="1400">
                <a:latin typeface="Courier New"/>
                <a:ea typeface="Courier New"/>
                <a:cs typeface="Courier New"/>
                <a:sym typeface="Courier New"/>
              </a:rPr>
              <a:t>&lt;nombre_del_objeto&gt;</a:t>
            </a: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.nextInt();</a:t>
            </a:r>
            <a:endParaRPr sz="14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&lt;nombre_de_la_variable&gt; = </a:t>
            </a:r>
            <a:r>
              <a:rPr lang="es-ES" sz="1400">
                <a:latin typeface="Courier New"/>
                <a:ea typeface="Courier New"/>
                <a:cs typeface="Courier New"/>
                <a:sym typeface="Courier New"/>
              </a:rPr>
              <a:t>&lt;nombre_del_objeto&gt;</a:t>
            </a: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.nextLong();</a:t>
            </a:r>
            <a:endParaRPr sz="14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marR="889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&lt;nombre_de_la_variable&gt; = </a:t>
            </a:r>
            <a:r>
              <a:rPr lang="es-ES" sz="1400">
                <a:latin typeface="Courier New"/>
                <a:ea typeface="Courier New"/>
                <a:cs typeface="Courier New"/>
                <a:sym typeface="Courier New"/>
              </a:rPr>
              <a:t>&lt;nombre_del_objeto&gt;</a:t>
            </a:r>
            <a:r>
              <a:rPr lang="es-ES" sz="14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.nextDouble();</a:t>
            </a:r>
            <a:endParaRPr sz="14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grpSp>
        <p:nvGrpSpPr>
          <p:cNvPr id="474" name="Google Shape;474;g1397fd809ae_0_166"/>
          <p:cNvGrpSpPr/>
          <p:nvPr/>
        </p:nvGrpSpPr>
        <p:grpSpPr>
          <a:xfrm>
            <a:off x="2148576" y="3499958"/>
            <a:ext cx="4467357" cy="1122928"/>
            <a:chOff x="2962501" y="3971575"/>
            <a:chExt cx="2990199" cy="751625"/>
          </a:xfrm>
        </p:grpSpPr>
        <p:pic>
          <p:nvPicPr>
            <p:cNvPr id="475" name="Google Shape;475;g1397fd809ae_0_166"/>
            <p:cNvPicPr preferRelativeResize="0"/>
            <p:nvPr/>
          </p:nvPicPr>
          <p:blipFill rotWithShape="1">
            <a:blip r:embed="rId3">
              <a:alphaModFix amt="56000"/>
            </a:blip>
            <a:srcRect b="0" l="0" r="0" t="0"/>
            <a:stretch/>
          </p:blipFill>
          <p:spPr>
            <a:xfrm>
              <a:off x="2962501" y="4150500"/>
              <a:ext cx="593458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6" name="Google Shape;476;g1397fd809ae_0_166"/>
            <p:cNvPicPr preferRelativeResize="0"/>
            <p:nvPr/>
          </p:nvPicPr>
          <p:blipFill rotWithShape="1">
            <a:blip r:embed="rId4">
              <a:alphaModFix amt="66000"/>
            </a:blip>
            <a:srcRect b="13599" l="0" r="0" t="17681"/>
            <a:stretch/>
          </p:blipFill>
          <p:spPr>
            <a:xfrm>
              <a:off x="4083125" y="4189400"/>
              <a:ext cx="1119700" cy="494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7" name="Google Shape;477;g1397fd809ae_0_166"/>
            <p:cNvSpPr/>
            <p:nvPr/>
          </p:nvSpPr>
          <p:spPr>
            <a:xfrm>
              <a:off x="3647492" y="4278750"/>
              <a:ext cx="344100" cy="316200"/>
            </a:xfrm>
            <a:prstGeom prst="mathEqual">
              <a:avLst>
                <a:gd fmla="val 23520" name="adj1"/>
                <a:gd fmla="val 11760" name="adj2"/>
              </a:avLst>
            </a:prstGeom>
            <a:solidFill>
              <a:srgbClr val="F8C8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g1397fd809ae_0_166"/>
            <p:cNvSpPr/>
            <p:nvPr/>
          </p:nvSpPr>
          <p:spPr>
            <a:xfrm>
              <a:off x="5115600" y="4371750"/>
              <a:ext cx="130200" cy="130200"/>
            </a:xfrm>
            <a:prstGeom prst="ellipse">
              <a:avLst/>
            </a:prstGeom>
            <a:solidFill>
              <a:srgbClr val="F8C8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79" name="Google Shape;479;g1397fd809ae_0_166"/>
            <p:cNvPicPr preferRelativeResize="0"/>
            <p:nvPr/>
          </p:nvPicPr>
          <p:blipFill rotWithShape="1">
            <a:blip r:embed="rId3">
              <a:alphaModFix amt="56000"/>
            </a:blip>
            <a:srcRect b="0" l="0" r="0" t="0"/>
            <a:stretch/>
          </p:blipFill>
          <p:spPr>
            <a:xfrm>
              <a:off x="5309951" y="4150500"/>
              <a:ext cx="593458" cy="572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0" name="Google Shape;480;g1397fd809ae_0_166"/>
            <p:cNvSpPr/>
            <p:nvPr/>
          </p:nvSpPr>
          <p:spPr>
            <a:xfrm flipH="1">
              <a:off x="5480200" y="3971575"/>
              <a:ext cx="472500" cy="400200"/>
            </a:xfrm>
            <a:prstGeom prst="uturnArrow">
              <a:avLst>
                <a:gd fmla="val 17813" name="adj1"/>
                <a:gd fmla="val 25000" name="adj2"/>
                <a:gd fmla="val 32962" name="adj3"/>
                <a:gd fmla="val 43750" name="adj4"/>
                <a:gd fmla="val 75000" name="adj5"/>
              </a:avLst>
            </a:prstGeom>
            <a:solidFill>
              <a:srgbClr val="F8C8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399dfa277f_0_6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Conversión de tipos - casteo/parseo de variables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6" name="Google Shape;486;g1399dfa277f_0_6"/>
          <p:cNvSpPr txBox="1"/>
          <p:nvPr>
            <p:ph idx="1" type="body"/>
          </p:nvPr>
        </p:nvSpPr>
        <p:spPr>
          <a:xfrm>
            <a:off x="432025" y="1304875"/>
            <a:ext cx="8280000" cy="27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Muchas veces es necesario realizar conversiones de tipos cuando se evalúa una expresión aritmética.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-ES">
                <a:highlight>
                  <a:srgbClr val="FFFFFF"/>
                </a:highlight>
              </a:rPr>
              <a:t>La conversión de tipo se da cuando queremos llevar de una primitiva compatible a otra superior o inferior en el caso de las numéricas</a:t>
            </a:r>
            <a:r>
              <a:rPr lang="es-ES">
                <a:highlight>
                  <a:srgbClr val="FFFFFF"/>
                </a:highlight>
              </a:rPr>
              <a:t>.</a:t>
            </a:r>
            <a:endParaRPr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O se puede dar para convertir tipos distinos no compatibles ejemplo de String a int. </a:t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399dfa277f_0_28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Conversión de tipos - casteo de variables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2" name="Google Shape;492;g1399dfa277f_0_28"/>
          <p:cNvSpPr txBox="1"/>
          <p:nvPr>
            <p:ph idx="1" type="body"/>
          </p:nvPr>
        </p:nvSpPr>
        <p:spPr>
          <a:xfrm>
            <a:off x="432000" y="1346375"/>
            <a:ext cx="4140000" cy="3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Imaginen que se trata de una mamushka donde un </a:t>
            </a:r>
            <a:r>
              <a:rPr b="1" lang="es-ES"/>
              <a:t>recipinte mas grande almacena a otro pequeño y viceversa</a:t>
            </a:r>
            <a:r>
              <a:rPr lang="es-ES"/>
              <a:t>.</a:t>
            </a:r>
            <a:endParaRPr/>
          </a:p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Rápidamente</a:t>
            </a:r>
            <a:r>
              <a:rPr lang="es-ES"/>
              <a:t> imaginamos que un recipiente </a:t>
            </a:r>
            <a:r>
              <a:rPr b="1" lang="es-ES"/>
              <a:t>mas grande en uno pequeño resultará recortado de alguna forma</a:t>
            </a:r>
            <a:r>
              <a:rPr lang="es-ES"/>
              <a:t> y esto será asi.</a:t>
            </a:r>
            <a:endParaRPr/>
          </a:p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En la conversión de tipos hay veces que </a:t>
            </a:r>
            <a:r>
              <a:rPr b="1" lang="es-ES"/>
              <a:t>se pierde información</a:t>
            </a:r>
            <a:r>
              <a:rPr lang="es-ES"/>
              <a:t>.</a:t>
            </a:r>
            <a:endParaRPr/>
          </a:p>
        </p:txBody>
      </p:sp>
      <p:pic>
        <p:nvPicPr>
          <p:cNvPr id="493" name="Google Shape;493;g1399dfa277f_0_28"/>
          <p:cNvPicPr preferRelativeResize="0"/>
          <p:nvPr/>
        </p:nvPicPr>
        <p:blipFill rotWithShape="1">
          <a:blip r:embed="rId3">
            <a:alphaModFix/>
          </a:blip>
          <a:srcRect b="25978" l="12047" r="24278" t="7425"/>
          <a:stretch/>
        </p:blipFill>
        <p:spPr>
          <a:xfrm>
            <a:off x="4905000" y="1459400"/>
            <a:ext cx="3807200" cy="298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574ccb765d_0_0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Conversión de tipos - casteo de variables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9" name="Google Shape;499;g1574ccb765d_0_0"/>
          <p:cNvSpPr txBox="1"/>
          <p:nvPr>
            <p:ph idx="1" type="body"/>
          </p:nvPr>
        </p:nvSpPr>
        <p:spPr>
          <a:xfrm>
            <a:off x="432000" y="1346375"/>
            <a:ext cx="8280300" cy="12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-ES"/>
              <a:t>Ampliación o conversión automática de tipos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/>
              <a:t>byte ➡️​ short ➡️​ int ➡️​ long ➡️​ float ➡️​ double</a:t>
            </a:r>
            <a:endParaRPr b="1"/>
          </a:p>
        </p:txBody>
      </p:sp>
      <p:sp>
        <p:nvSpPr>
          <p:cNvPr id="500" name="Google Shape;500;g1574ccb765d_0_0"/>
          <p:cNvSpPr txBox="1"/>
          <p:nvPr/>
        </p:nvSpPr>
        <p:spPr>
          <a:xfrm>
            <a:off x="432000" y="2660100"/>
            <a:ext cx="8382900" cy="15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//pasamos de int a long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  int i = 100; 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// automatic type conversion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  long l = i;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574ccb765d_0_14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Conversión explicita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6" name="Google Shape;506;g1574ccb765d_0_14"/>
          <p:cNvSpPr txBox="1"/>
          <p:nvPr>
            <p:ph idx="1" type="body"/>
          </p:nvPr>
        </p:nvSpPr>
        <p:spPr>
          <a:xfrm>
            <a:off x="432000" y="1346375"/>
            <a:ext cx="8280300" cy="12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-ES"/>
              <a:t>Casting o casteo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/>
              <a:t> ​  ​ ​ </a:t>
            </a:r>
            <a:r>
              <a:rPr b="1" lang="es-ES"/>
              <a:t> </a:t>
            </a:r>
            <a:r>
              <a:rPr b="1" lang="es-ES"/>
              <a:t>  double </a:t>
            </a:r>
            <a:r>
              <a:rPr b="1" lang="es-ES"/>
              <a:t>➡️​ float ➡️​ long➡️ int ➡️ short ➡️ byte</a:t>
            </a:r>
            <a:endParaRPr b="1"/>
          </a:p>
        </p:txBody>
      </p:sp>
      <p:sp>
        <p:nvSpPr>
          <p:cNvPr id="507" name="Google Shape;507;g1574ccb765d_0_14"/>
          <p:cNvSpPr txBox="1"/>
          <p:nvPr/>
        </p:nvSpPr>
        <p:spPr>
          <a:xfrm>
            <a:off x="432000" y="2660100"/>
            <a:ext cx="8382900" cy="15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//pasamos de int a long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  double decimal = 100.50; 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// automatic type conversion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  int entero = (int)decimal; // esto mostrará 100</a:t>
            </a:r>
            <a:endParaRPr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399dfa277f_0_48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La sintaxis para la </a:t>
            </a:r>
            <a:r>
              <a:rPr lang="es-ES"/>
              <a:t>conversión explicita</a:t>
            </a:r>
            <a:r>
              <a:rPr lang="es-ES"/>
              <a:t> de tipos es la siguiente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500">
                <a:latin typeface="Courier New"/>
                <a:ea typeface="Courier New"/>
                <a:cs typeface="Courier New"/>
                <a:sym typeface="Courier New"/>
              </a:rPr>
              <a:t>&lt;nuevo_tipo&gt; &lt;nueva_variable&gt; = (&lt;nuevo_tipo&gt;) &lt;variable_a_convertir&gt;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>
                <a:latin typeface="Courier New"/>
                <a:ea typeface="Courier New"/>
                <a:cs typeface="Courier New"/>
                <a:sym typeface="Courier New"/>
              </a:rPr>
              <a:t>Ej: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>
                <a:latin typeface="Courier New"/>
                <a:ea typeface="Courier New"/>
                <a:cs typeface="Courier New"/>
                <a:sym typeface="Courier New"/>
              </a:rPr>
              <a:t>//quiero pasar de double a long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>
                <a:latin typeface="Courier New"/>
                <a:ea typeface="Courier New"/>
                <a:cs typeface="Courier New"/>
                <a:sym typeface="Courier New"/>
              </a:rPr>
              <a:t>double miNumero = 100.045;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>
                <a:latin typeface="Courier New"/>
                <a:ea typeface="Courier New"/>
                <a:cs typeface="Courier New"/>
                <a:sym typeface="Courier New"/>
              </a:rPr>
              <a:t>//casting de tipo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>
                <a:latin typeface="Courier New"/>
                <a:ea typeface="Courier New"/>
                <a:cs typeface="Courier New"/>
                <a:sym typeface="Courier New"/>
              </a:rPr>
              <a:t>        long l = (long)miNumero;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1500">
                <a:latin typeface="Courier New"/>
                <a:ea typeface="Courier New"/>
                <a:cs typeface="Courier New"/>
                <a:sym typeface="Courier New"/>
              </a:rPr>
              <a:t>//se asigna un nuevo nombre de variable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13" name="Google Shape;513;g1399dfa277f_0_48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Conversión de tipos - sintaxis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574ccb765d_0_32"/>
          <p:cNvSpPr txBox="1"/>
          <p:nvPr>
            <p:ph idx="1" type="body"/>
          </p:nvPr>
        </p:nvSpPr>
        <p:spPr>
          <a:xfrm>
            <a:off x="432025" y="1304875"/>
            <a:ext cx="82800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-ES"/>
              <a:t>Para pasar de un int a String</a:t>
            </a:r>
            <a:endParaRPr b="1"/>
          </a:p>
        </p:txBody>
      </p:sp>
      <p:sp>
        <p:nvSpPr>
          <p:cNvPr id="519" name="Google Shape;519;g1574ccb765d_0_32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Conversión de tipos 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0" name="Google Shape;520;g1574ccb765d_0_32"/>
          <p:cNvSpPr txBox="1"/>
          <p:nvPr/>
        </p:nvSpPr>
        <p:spPr>
          <a:xfrm>
            <a:off x="431800" y="1862400"/>
            <a:ext cx="83829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latin typeface="Courier New"/>
                <a:ea typeface="Courier New"/>
                <a:cs typeface="Courier New"/>
                <a:sym typeface="Courier New"/>
              </a:rPr>
              <a:t>int miInt = 43;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latin typeface="Courier New"/>
                <a:ea typeface="Courier New"/>
                <a:cs typeface="Courier New"/>
                <a:sym typeface="Courier New"/>
              </a:rPr>
              <a:t>// convierto de int a String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latin typeface="Courier New"/>
                <a:ea typeface="Courier New"/>
                <a:cs typeface="Courier New"/>
                <a:sym typeface="Courier New"/>
              </a:rPr>
              <a:t>String sInt = Integer.toString(miInt); //El resultado es una cadena de texto 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657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latin typeface="Courier New"/>
                <a:ea typeface="Courier New"/>
                <a:cs typeface="Courier New"/>
                <a:sym typeface="Courier New"/>
              </a:rPr>
              <a:t>  //almacenada en sInt.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1" name="Google Shape;521;g1574ccb765d_0_32"/>
          <p:cNvSpPr txBox="1"/>
          <p:nvPr>
            <p:ph idx="1" type="body"/>
          </p:nvPr>
        </p:nvSpPr>
        <p:spPr>
          <a:xfrm>
            <a:off x="458725" y="3093200"/>
            <a:ext cx="82800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-ES"/>
              <a:t>Para pasar de un String a int</a:t>
            </a:r>
            <a:endParaRPr b="1"/>
          </a:p>
        </p:txBody>
      </p:sp>
      <p:sp>
        <p:nvSpPr>
          <p:cNvPr id="522" name="Google Shape;522;g1574ccb765d_0_32"/>
          <p:cNvSpPr txBox="1"/>
          <p:nvPr/>
        </p:nvSpPr>
        <p:spPr>
          <a:xfrm>
            <a:off x="534925" y="3652300"/>
            <a:ext cx="83829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latin typeface="Courier New"/>
                <a:ea typeface="Courier New"/>
                <a:cs typeface="Courier New"/>
                <a:sym typeface="Courier New"/>
              </a:rPr>
              <a:t>// convierto de String a int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latin typeface="Courier New"/>
                <a:ea typeface="Courier New"/>
                <a:cs typeface="Courier New"/>
                <a:sym typeface="Courier New"/>
              </a:rPr>
              <a:t>int miInt2;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300">
                <a:latin typeface="Courier New"/>
                <a:ea typeface="Courier New"/>
                <a:cs typeface="Courier New"/>
                <a:sym typeface="Courier New"/>
              </a:rPr>
              <a:t>miInt2 = Integer.parseInt(sInt); //Convierto sInt a int y lo almaceno en miInt2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397fd809ae_0_140"/>
          <p:cNvSpPr txBox="1"/>
          <p:nvPr>
            <p:ph type="title"/>
          </p:nvPr>
        </p:nvSpPr>
        <p:spPr>
          <a:xfrm>
            <a:off x="432025" y="597425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Desafío I - Historia de usuario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8" name="Google Shape;528;g1397fd809ae_0_140"/>
          <p:cNvSpPr txBox="1"/>
          <p:nvPr>
            <p:ph idx="1" type="body"/>
          </p:nvPr>
        </p:nvSpPr>
        <p:spPr>
          <a:xfrm>
            <a:off x="432025" y="1222375"/>
            <a:ext cx="8280000" cy="33942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b="1" lang="es-ES" sz="2500"/>
              <a:t>Como</a:t>
            </a:r>
            <a:r>
              <a:rPr lang="es-ES" sz="2500"/>
              <a:t> Usuario </a:t>
            </a:r>
            <a:r>
              <a:rPr b="1" lang="es-ES" sz="2500"/>
              <a:t>quiero </a:t>
            </a:r>
            <a:r>
              <a:rPr lang="es-ES" sz="2500"/>
              <a:t>ingresar por teclado mi nombre y dos números </a:t>
            </a:r>
            <a:r>
              <a:rPr b="1" lang="es-ES" sz="2500"/>
              <a:t>para</a:t>
            </a:r>
            <a:r>
              <a:rPr lang="es-ES" sz="2500"/>
              <a:t> que me devuelva un saludo personalizado por consola y la suma de los dos números con la leyenda “La suma de los dos números es: ”</a:t>
            </a:r>
            <a:endParaRPr sz="2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f1b555755_0_105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Importante</a:t>
            </a:r>
            <a:endParaRPr/>
          </a:p>
        </p:txBody>
      </p:sp>
      <p:sp>
        <p:nvSpPr>
          <p:cNvPr id="315" name="Google Shape;315;g13f1b555755_0_10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El lunes 26/09 y martes 27/09 próximo </a:t>
            </a:r>
            <a:r>
              <a:rPr b="1" lang="es-ES">
                <a:latin typeface="Montserrat"/>
                <a:ea typeface="Montserrat"/>
                <a:cs typeface="Montserrat"/>
                <a:sym typeface="Montserrat"/>
              </a:rPr>
              <a:t>la Colectividad Judía celebra el año nuevo</a:t>
            </a:r>
            <a:r>
              <a:rPr lang="es-ES"/>
              <a:t>. Alumnas y alumnos que profesan esa religión estarán exentos de tomar clases.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397fd809ae_0_145"/>
          <p:cNvSpPr txBox="1"/>
          <p:nvPr>
            <p:ph type="title"/>
          </p:nvPr>
        </p:nvSpPr>
        <p:spPr>
          <a:xfrm>
            <a:off x="432025" y="597425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Desafío I - Debemos hacer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4" name="Google Shape;534;g1397fd809ae_0_145"/>
          <p:cNvSpPr txBox="1"/>
          <p:nvPr>
            <p:ph idx="1" type="body"/>
          </p:nvPr>
        </p:nvSpPr>
        <p:spPr>
          <a:xfrm>
            <a:off x="432025" y="1221925"/>
            <a:ext cx="8280000" cy="3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-30003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Mediante flujos de entrada y salida</a:t>
            </a:r>
            <a:endParaRPr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Instanciar un objeto “miTeclado”.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Crear una variable “nombre” como String.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Crear una variable “num1” como int.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Crear una variable “num2” como int.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Inicializar TODO.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insinstruccióntruccion de salida “Ingrese su nombre: ” mediante System.out.println().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entrada que almacene el nombre en la variable “nombre”.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salida “Ingrese el primer número: ” mediante System.out.println().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entrada que almacene el primer número en “num1”.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salida “Ingrese segundo número: ” mediante System.out.println().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entrada que almacene el segundo número en “num2”.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un flujo secuencial simple donde sumamos num1 + num 2 y lo almacenamos dentro de una variable que llamaremos resultado.</a:t>
            </a:r>
            <a:endParaRPr sz="1800"/>
          </a:p>
          <a:p>
            <a:pPr indent="-30003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salida del resultado y el saludo System.out.println().</a:t>
            </a:r>
            <a:endParaRPr sz="1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399dfa277f_0_0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Desafíos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0" name="Google Shape;540;g1399dfa277f_0_0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-ES"/>
              <a:t>1. Programa Java que lea dos números enteros por teclado y los muestre por pantalla.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-ES"/>
              <a:t>2.- Hacer una aplicación que permita ingresar 2 números y mostrar sus operaciones básicas.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-ES"/>
              <a:t>3. Programa Java que lee un número entero por teclado y obtiene y muestra por pantalla el doble y el 2);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09"/>
              <a:buFont typeface="Arial"/>
              <a:buNone/>
            </a:pPr>
            <a:r>
              <a:t/>
            </a:r>
            <a:endParaRPr>
              <a:highlight>
                <a:srgbClr val="E7EAE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397fd809ae_0_161"/>
          <p:cNvSpPr txBox="1"/>
          <p:nvPr>
            <p:ph type="title"/>
          </p:nvPr>
        </p:nvSpPr>
        <p:spPr>
          <a:xfrm>
            <a:off x="432025" y="597425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Desafío 4 - Historia de usuario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6" name="Google Shape;546;g1397fd809ae_0_161"/>
          <p:cNvSpPr txBox="1"/>
          <p:nvPr>
            <p:ph idx="1" type="body"/>
          </p:nvPr>
        </p:nvSpPr>
        <p:spPr>
          <a:xfrm>
            <a:off x="432025" y="1304875"/>
            <a:ext cx="8280000" cy="33942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b="1" lang="es-ES" sz="2500"/>
              <a:t>Como</a:t>
            </a:r>
            <a:r>
              <a:rPr lang="es-ES" sz="2500"/>
              <a:t> Usuario </a:t>
            </a:r>
            <a:r>
              <a:rPr b="1" lang="es-ES" sz="2500"/>
              <a:t>quiero </a:t>
            </a:r>
            <a:r>
              <a:rPr lang="es-ES" sz="2500"/>
              <a:t>ingresar por teclado mi nombre y tres números </a:t>
            </a:r>
            <a:r>
              <a:rPr b="1" lang="es-ES" sz="2500"/>
              <a:t>para</a:t>
            </a:r>
            <a:r>
              <a:rPr lang="es-ES" sz="2500"/>
              <a:t> que me devuelva por consola un saludo personalizado me muestre los números que introduje y además la suma de los tres números con la leyenda “La suma de los tres números es: ”</a:t>
            </a:r>
            <a:endParaRPr sz="25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397fd809ae_0_156"/>
          <p:cNvSpPr txBox="1"/>
          <p:nvPr>
            <p:ph type="title"/>
          </p:nvPr>
        </p:nvSpPr>
        <p:spPr>
          <a:xfrm>
            <a:off x="432025" y="597425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Desafío II - Debemos hacer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2" name="Google Shape;552;g1397fd809ae_0_156"/>
          <p:cNvSpPr txBox="1"/>
          <p:nvPr>
            <p:ph idx="1" type="body"/>
          </p:nvPr>
        </p:nvSpPr>
        <p:spPr>
          <a:xfrm>
            <a:off x="432025" y="1221925"/>
            <a:ext cx="8280000" cy="3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Mediante flujos de entrada y salida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Instanciar un objeto “miTeclado”.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Crear una variable “nombre” como String.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Crear una variable num1, num2, num3 como int.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insinstruccióntruccion de salida “Ingrese su nombre: ” mediante System.out.println().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entrada que almacene el nombre en la variable “nombre”.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salida “Ingrese el primer número: ” mediante System.out.println().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entrada que almacene el primer número en “num1”.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salida “Ingrese segundo número: ” mediante System.out.println().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entrada que almacene el segundo número en “num2”.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un flujo secuencial simple donde sumamos num1 + num 2 y lo almacenamos dentro de una variable que llamaremos resultado.</a:t>
            </a:r>
            <a:endParaRPr sz="1800"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-ES" sz="1800"/>
              <a:t>Realizar la instrucción de salida del resultado y el saludo System.out.println().</a:t>
            </a:r>
            <a:endParaRPr sz="18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43639c0bdb_1_24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ES" sz="263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Herramientas que utilizamos en clases</a:t>
            </a:r>
            <a:endParaRPr b="1" sz="263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8" name="Google Shape;558;g143639c0bdb_1_24"/>
          <p:cNvSpPr txBox="1"/>
          <p:nvPr/>
        </p:nvSpPr>
        <p:spPr>
          <a:xfrm>
            <a:off x="3353875" y="1915363"/>
            <a:ext cx="491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IDE IntelliJ o VSCode+plugins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9" name="Google Shape;559;g143639c0bdb_1_24"/>
          <p:cNvPicPr preferRelativeResize="0"/>
          <p:nvPr/>
        </p:nvPicPr>
        <p:blipFill rotWithShape="1">
          <a:blip r:embed="rId3">
            <a:alphaModFix/>
          </a:blip>
          <a:srcRect b="20647" l="29948" r="29847" t="19693"/>
          <a:stretch/>
        </p:blipFill>
        <p:spPr>
          <a:xfrm>
            <a:off x="431800" y="1567850"/>
            <a:ext cx="1070616" cy="1095224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2760000" dist="95250">
              <a:srgbClr val="000000">
                <a:alpha val="40000"/>
              </a:srgbClr>
            </a:outerShdw>
          </a:effectLst>
        </p:spPr>
      </p:pic>
      <p:pic>
        <p:nvPicPr>
          <p:cNvPr id="560" name="Google Shape;560;g143639c0bdb_1_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66682" y="1654000"/>
            <a:ext cx="922936" cy="922926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2580000" dist="85725">
              <a:srgbClr val="000000">
                <a:alpha val="24705"/>
              </a:srgbClr>
            </a:outerShdw>
          </a:effectLst>
        </p:spPr>
      </p:pic>
      <p:pic>
        <p:nvPicPr>
          <p:cNvPr id="561" name="Google Shape;561;g143639c0bdb_1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800" y="2763624"/>
            <a:ext cx="3483867" cy="1095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760000" dist="57150">
              <a:srgbClr val="000000">
                <a:alpha val="18000"/>
              </a:srgbClr>
            </a:outerShdw>
          </a:effec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1"/>
          <p:cNvSpPr txBox="1"/>
          <p:nvPr>
            <p:ph type="title"/>
          </p:nvPr>
        </p:nvSpPr>
        <p:spPr>
          <a:xfrm>
            <a:off x="523350" y="2419500"/>
            <a:ext cx="8097300" cy="8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-ES">
                <a:solidFill>
                  <a:schemeClr val="dk2"/>
                </a:solidFill>
              </a:rPr>
              <a:t>No te olvides de dar el presente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-ES">
                <a:solidFill>
                  <a:schemeClr val="dk2"/>
                </a:solidFill>
              </a:rPr>
              <a:t>Recordá: </a:t>
            </a:r>
            <a:endParaRPr>
              <a:solidFill>
                <a:schemeClr val="dk2"/>
              </a:solidFill>
            </a:endParaRPr>
          </a:p>
          <a:p>
            <a:pPr indent="-431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SemiBold"/>
              <a:buChar char="●"/>
            </a:pPr>
            <a:r>
              <a:rPr b="1" lang="es-ES" sz="32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Revisar la Cartelera de Novedades.</a:t>
            </a:r>
            <a:endParaRPr b="1" sz="32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SemiBold"/>
              <a:buChar char="●"/>
            </a:pPr>
            <a:r>
              <a:rPr b="1" lang="es-ES" sz="32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Hacer tus consultas en el Foro.</a:t>
            </a:r>
            <a:endParaRPr b="1" sz="32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</a:pPr>
            <a:r>
              <a:rPr lang="es-ES" sz="3200">
                <a:solidFill>
                  <a:schemeClr val="dk2"/>
                </a:solidFill>
              </a:rPr>
              <a:t>Realizá los ejercicios obligatorios.</a:t>
            </a:r>
            <a:endParaRPr sz="3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t/>
            </a:r>
            <a:endParaRPr sz="3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-ES" sz="3200">
                <a:solidFill>
                  <a:schemeClr val="dk2"/>
                </a:solidFill>
              </a:rPr>
              <a:t>Todo en el Aula Virtual.</a:t>
            </a:r>
            <a:endParaRPr sz="3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45f6266b16_0_99"/>
          <p:cNvSpPr txBox="1"/>
          <p:nvPr>
            <p:ph type="ctrTitle"/>
          </p:nvPr>
        </p:nvSpPr>
        <p:spPr>
          <a:xfrm>
            <a:off x="311700" y="1226800"/>
            <a:ext cx="85206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-ES"/>
              <a:t>Formulario de presentismo</a:t>
            </a:r>
            <a:endParaRPr/>
          </a:p>
        </p:txBody>
      </p:sp>
      <p:sp>
        <p:nvSpPr>
          <p:cNvPr id="321" name="Google Shape;321;g145f6266b16_0_99"/>
          <p:cNvSpPr txBox="1"/>
          <p:nvPr/>
        </p:nvSpPr>
        <p:spPr>
          <a:xfrm>
            <a:off x="669675" y="1990425"/>
            <a:ext cx="80547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-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Link</a:t>
            </a:r>
            <a:r>
              <a:rPr b="0" i="0" lang="es-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b="0" i="0" lang="es-ES" sz="1800" u="sng" cap="none" strike="noStrike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https://docs.google.com/forms/d/e/1FAIpQLSfZseT9YjG11fsX9lVbH9AV5zkiDa80pjozZsILiqMSrhI0lg/viewform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"/>
          <p:cNvSpPr txBox="1"/>
          <p:nvPr/>
        </p:nvSpPr>
        <p:spPr>
          <a:xfrm>
            <a:off x="406950" y="2159350"/>
            <a:ext cx="2397900" cy="2122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 txBox="1"/>
          <p:nvPr>
            <p:ph idx="3" type="title"/>
          </p:nvPr>
        </p:nvSpPr>
        <p:spPr>
          <a:xfrm>
            <a:off x="1200050" y="1221650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658"/>
              <a:buNone/>
            </a:pPr>
            <a:r>
              <a:rPr lang="es-ES" sz="1300"/>
              <a:t>Clase</a:t>
            </a:r>
            <a:r>
              <a:rPr lang="es-ES"/>
              <a:t> 06</a:t>
            </a:r>
            <a:endParaRPr/>
          </a:p>
        </p:txBody>
      </p:sp>
      <p:sp>
        <p:nvSpPr>
          <p:cNvPr id="328" name="Google Shape;328;p3"/>
          <p:cNvSpPr/>
          <p:nvPr/>
        </p:nvSpPr>
        <p:spPr>
          <a:xfrm>
            <a:off x="1015788" y="793709"/>
            <a:ext cx="1180200" cy="1156500"/>
          </a:xfrm>
          <a:prstGeom prst="ellipse">
            <a:avLst/>
          </a:prstGeom>
          <a:solidFill>
            <a:srgbClr val="F3F3F3"/>
          </a:solidFill>
          <a:ln cap="flat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"/>
          <p:cNvSpPr txBox="1"/>
          <p:nvPr>
            <p:ph idx="4" type="title"/>
          </p:nvPr>
        </p:nvSpPr>
        <p:spPr>
          <a:xfrm>
            <a:off x="4039950" y="1221650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657"/>
              <a:buNone/>
            </a:pPr>
            <a:r>
              <a:rPr lang="es-ES" sz="1300"/>
              <a:t>Clase</a:t>
            </a:r>
            <a:r>
              <a:rPr lang="es-ES"/>
              <a:t> 17</a:t>
            </a:r>
            <a:endParaRPr/>
          </a:p>
        </p:txBody>
      </p:sp>
      <p:sp>
        <p:nvSpPr>
          <p:cNvPr id="330" name="Google Shape;330;p3"/>
          <p:cNvSpPr txBox="1"/>
          <p:nvPr>
            <p:ph idx="4" type="title"/>
          </p:nvPr>
        </p:nvSpPr>
        <p:spPr>
          <a:xfrm>
            <a:off x="1200050" y="1221650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658"/>
              <a:buNone/>
            </a:pPr>
            <a:r>
              <a:rPr lang="es-ES" sz="1300">
                <a:solidFill>
                  <a:schemeClr val="dk2"/>
                </a:solidFill>
              </a:rPr>
              <a:t>Clase</a:t>
            </a:r>
            <a:r>
              <a:rPr lang="es-ES">
                <a:solidFill>
                  <a:schemeClr val="dk2"/>
                </a:solidFill>
              </a:rPr>
              <a:t> 16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31" name="Google Shape;331;p3"/>
          <p:cNvSpPr txBox="1"/>
          <p:nvPr>
            <p:ph idx="4" type="title"/>
          </p:nvPr>
        </p:nvSpPr>
        <p:spPr>
          <a:xfrm>
            <a:off x="6909800" y="1221650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656"/>
              <a:buNone/>
            </a:pPr>
            <a:r>
              <a:rPr lang="es-ES" sz="1300">
                <a:solidFill>
                  <a:schemeClr val="dk2"/>
                </a:solidFill>
              </a:rPr>
              <a:t>Clase</a:t>
            </a:r>
            <a:r>
              <a:rPr lang="es-ES">
                <a:solidFill>
                  <a:schemeClr val="dk2"/>
                </a:solidFill>
              </a:rPr>
              <a:t> 18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32" name="Google Shape;332;p3"/>
          <p:cNvSpPr txBox="1"/>
          <p:nvPr>
            <p:ph idx="2" type="title"/>
          </p:nvPr>
        </p:nvSpPr>
        <p:spPr>
          <a:xfrm>
            <a:off x="6166700" y="2182600"/>
            <a:ext cx="23979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Estructuras de </a:t>
            </a:r>
            <a:r>
              <a:rPr b="1" lang="es-ES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Selección</a:t>
            </a:r>
            <a:r>
              <a:rPr b="1" lang="es-ES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b="1" lang="es-ES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Repetitivas</a:t>
            </a:r>
            <a:endParaRPr b="1"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3500" lvl="0" marL="269999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s-ES">
                <a:solidFill>
                  <a:srgbClr val="333333"/>
                </a:solidFill>
              </a:rPr>
              <a:t>Estructuras de selección.</a:t>
            </a:r>
            <a:endParaRPr>
              <a:solidFill>
                <a:srgbClr val="333333"/>
              </a:solidFill>
            </a:endParaRPr>
          </a:p>
          <a:p>
            <a:pPr indent="-63500" lvl="0" marL="269999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s-ES">
                <a:solidFill>
                  <a:srgbClr val="333333"/>
                </a:solidFill>
              </a:rPr>
              <a:t>Desafíos.</a:t>
            </a:r>
            <a:endParaRPr>
              <a:solidFill>
                <a:schemeClr val="dk2"/>
              </a:solidFill>
              <a:highlight>
                <a:srgbClr val="D9D9D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333" name="Google Shape;333;p3"/>
          <p:cNvSpPr txBox="1"/>
          <p:nvPr/>
        </p:nvSpPr>
        <p:spPr>
          <a:xfrm>
            <a:off x="431800" y="2159350"/>
            <a:ext cx="23979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Repaso</a:t>
            </a:r>
            <a:endParaRPr b="1"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Montserrat"/>
              <a:buChar char="●"/>
            </a:pPr>
            <a:r>
              <a:rPr lang="es-ES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Variables y Valores (Primitivas y literales).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Montserrat"/>
              <a:buChar char="●"/>
            </a:pPr>
            <a:r>
              <a:rPr lang="es-ES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Operadores y operaciones.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Montserrat"/>
              <a:buChar char="●"/>
            </a:pPr>
            <a:r>
              <a:rPr lang="es-ES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Desafíos.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4" name="Google Shape;334;p3"/>
          <p:cNvSpPr txBox="1"/>
          <p:nvPr/>
        </p:nvSpPr>
        <p:spPr>
          <a:xfrm>
            <a:off x="3373050" y="2159350"/>
            <a:ext cx="23565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Estructura Secuencial</a:t>
            </a:r>
            <a:endParaRPr b="1"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Montserrat"/>
              <a:buChar char="●"/>
            </a:pPr>
            <a:r>
              <a:rPr lang="es-ES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Objetos y métodos.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Montserrat"/>
              <a:buChar char="●"/>
            </a:pPr>
            <a:r>
              <a:rPr lang="es-ES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Flujo de Entrada.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Montserrat"/>
              <a:buChar char="●"/>
            </a:pPr>
            <a:r>
              <a:rPr lang="es-ES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Programa básico secuencial.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Montserrat"/>
              <a:buChar char="●"/>
            </a:pPr>
            <a:r>
              <a:rPr lang="es-ES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Desafíos.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3948f9403b_0_0"/>
          <p:cNvSpPr txBox="1"/>
          <p:nvPr>
            <p:ph type="ctrTitle"/>
          </p:nvPr>
        </p:nvSpPr>
        <p:spPr>
          <a:xfrm>
            <a:off x="373675" y="2579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-ES">
                <a:solidFill>
                  <a:schemeClr val="dk2"/>
                </a:solidFill>
              </a:rPr>
              <a:t>Write Once, Run Anywhere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</a:pPr>
            <a:r>
              <a:rPr lang="es-ES" sz="1300">
                <a:solidFill>
                  <a:schemeClr val="dk2"/>
                </a:solidFill>
              </a:rPr>
              <a:t>(Escríbelo una vez, ejecútalo en cualquier lugar)</a:t>
            </a:r>
            <a:endParaRPr sz="1300">
              <a:solidFill>
                <a:schemeClr val="dk2"/>
              </a:solidFill>
            </a:endParaRPr>
          </a:p>
        </p:txBody>
      </p:sp>
      <p:pic>
        <p:nvPicPr>
          <p:cNvPr id="340" name="Google Shape;340;g13948f9403b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9388" y="832388"/>
            <a:ext cx="2985226" cy="18657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640000" dist="76200">
              <a:srgbClr val="000000">
                <a:alpha val="17647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396e6cabf1_0_7"/>
          <p:cNvSpPr txBox="1"/>
          <p:nvPr>
            <p:ph type="title"/>
          </p:nvPr>
        </p:nvSpPr>
        <p:spPr>
          <a:xfrm>
            <a:off x="432025" y="597425"/>
            <a:ext cx="828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Objetos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" name="Google Shape;346;g1396e6cabf1_0_7"/>
          <p:cNvSpPr txBox="1"/>
          <p:nvPr>
            <p:ph idx="1" type="body"/>
          </p:nvPr>
        </p:nvSpPr>
        <p:spPr>
          <a:xfrm>
            <a:off x="432025" y="1170000"/>
            <a:ext cx="4140000" cy="3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En Java es común crear un </a:t>
            </a:r>
            <a:r>
              <a:rPr b="1" lang="es-ES"/>
              <a:t>objeto </a:t>
            </a:r>
            <a:r>
              <a:rPr lang="es-ES"/>
              <a:t>para utilizarlo en un programa.</a:t>
            </a:r>
            <a:endParaRPr/>
          </a:p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>
                <a:highlight>
                  <a:srgbClr val="FFFFFF"/>
                </a:highlight>
              </a:rPr>
              <a:t>Estos objetos en muchos casos ya están </a:t>
            </a:r>
            <a:r>
              <a:rPr b="1" lang="es-ES">
                <a:highlight>
                  <a:srgbClr val="FFFFFF"/>
                </a:highlight>
              </a:rPr>
              <a:t>creados y se los importa desde librerías</a:t>
            </a:r>
            <a:r>
              <a:rPr lang="es-ES">
                <a:highlight>
                  <a:srgbClr val="FFFFFF"/>
                </a:highlight>
              </a:rPr>
              <a:t>.</a:t>
            </a:r>
            <a:endParaRPr>
              <a:highlight>
                <a:srgbClr val="FFFFFF"/>
              </a:highlight>
            </a:endParaRPr>
          </a:p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>
                <a:highlight>
                  <a:srgbClr val="FFFFFF"/>
                </a:highlight>
              </a:rPr>
              <a:t>Lo único que tenemos que hacer es </a:t>
            </a:r>
            <a:r>
              <a:rPr b="1" lang="es-ES">
                <a:highlight>
                  <a:srgbClr val="FFFFFF"/>
                </a:highlight>
              </a:rPr>
              <a:t>utilizar estos objetos en nuestro programa.</a:t>
            </a:r>
            <a:endParaRPr b="1">
              <a:highlight>
                <a:srgbClr val="FFFFFF"/>
              </a:highlight>
            </a:endParaRPr>
          </a:p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La analogía es como en la imágen: </a:t>
            </a:r>
            <a:r>
              <a:rPr b="1" lang="es-ES"/>
              <a:t>crear un objeto desde uno que ya existe</a:t>
            </a:r>
            <a:r>
              <a:rPr lang="es-ES"/>
              <a:t> para utilizarlo en nuestro contexto.</a:t>
            </a:r>
            <a:endParaRPr/>
          </a:p>
        </p:txBody>
      </p:sp>
      <p:pic>
        <p:nvPicPr>
          <p:cNvPr id="347" name="Google Shape;347;g1396e6cabf1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53125" y="1304875"/>
            <a:ext cx="3142826" cy="3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97fd809ae_0_0"/>
          <p:cNvSpPr txBox="1"/>
          <p:nvPr>
            <p:ph type="title"/>
          </p:nvPr>
        </p:nvSpPr>
        <p:spPr>
          <a:xfrm>
            <a:off x="432025" y="597425"/>
            <a:ext cx="828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Objetos y Métodos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" name="Google Shape;353;g1397fd809ae_0_0"/>
          <p:cNvSpPr txBox="1"/>
          <p:nvPr>
            <p:ph idx="1" type="body"/>
          </p:nvPr>
        </p:nvSpPr>
        <p:spPr>
          <a:xfrm>
            <a:off x="432025" y="1304875"/>
            <a:ext cx="82803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Todo objeto, así como en la vida real, tienen atributos y métodos.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s-ES"/>
              <a:t>Los atributos,</a:t>
            </a:r>
            <a:r>
              <a:rPr lang="es-ES"/>
              <a:t> en un principio podemos definir a los atributos como </a:t>
            </a:r>
            <a:r>
              <a:rPr b="1" lang="es-ES"/>
              <a:t>las características del objeto</a:t>
            </a:r>
            <a:r>
              <a:rPr lang="es-ES"/>
              <a:t>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s-ES"/>
              <a:t>Los métodos,</a:t>
            </a:r>
            <a:r>
              <a:rPr lang="es-ES"/>
              <a:t> podemos asimilarlos a </a:t>
            </a:r>
            <a:r>
              <a:rPr b="1" lang="es-ES"/>
              <a:t>¿Qué cosas puede hacer el objeto?.</a:t>
            </a:r>
            <a:r>
              <a:rPr lang="es-ES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i="1">
              <a:solidFill>
                <a:srgbClr val="888888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None/>
            </a:pPr>
            <a:r>
              <a:rPr i="1" lang="es-ES">
                <a:solidFill>
                  <a:srgbClr val="888888"/>
                </a:solidFill>
              </a:rPr>
              <a:t>Vemos un ejemplo gráfico para entender el concepto…</a:t>
            </a:r>
            <a:endParaRPr i="1">
              <a:solidFill>
                <a:srgbClr val="888888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397fd809ae_0_6"/>
          <p:cNvSpPr txBox="1"/>
          <p:nvPr>
            <p:ph idx="1" type="body"/>
          </p:nvPr>
        </p:nvSpPr>
        <p:spPr>
          <a:xfrm>
            <a:off x="431800" y="1221925"/>
            <a:ext cx="384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Tenemos un objeto Homero</a:t>
            </a:r>
            <a:endParaRPr/>
          </a:p>
        </p:txBody>
      </p:sp>
      <p:sp>
        <p:nvSpPr>
          <p:cNvPr id="359" name="Google Shape;359;g1397fd809ae_0_6"/>
          <p:cNvSpPr txBox="1"/>
          <p:nvPr>
            <p:ph type="title"/>
          </p:nvPr>
        </p:nvSpPr>
        <p:spPr>
          <a:xfrm>
            <a:off x="464100" y="7498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s-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Objetos y Métodos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0" name="Google Shape;360;g1397fd809ae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80976" y="1794625"/>
            <a:ext cx="1145675" cy="2497025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st="133350">
              <a:srgbClr val="000000">
                <a:alpha val="10588"/>
              </a:srgbClr>
            </a:outerShdw>
          </a:effectLst>
        </p:spPr>
      </p:pic>
      <p:sp>
        <p:nvSpPr>
          <p:cNvPr id="361" name="Google Shape;361;g1397fd809ae_0_6"/>
          <p:cNvSpPr txBox="1"/>
          <p:nvPr>
            <p:ph idx="1" type="body"/>
          </p:nvPr>
        </p:nvSpPr>
        <p:spPr>
          <a:xfrm>
            <a:off x="4452200" y="1187225"/>
            <a:ext cx="384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ES"/>
              <a:t>Tenemos un método correr()</a:t>
            </a:r>
            <a:endParaRPr/>
          </a:p>
        </p:txBody>
      </p:sp>
      <p:pic>
        <p:nvPicPr>
          <p:cNvPr id="362" name="Google Shape;362;g1397fd809ae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17125" y="2457675"/>
            <a:ext cx="2356299" cy="183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Gonzalo F. Rubé</dc:creator>
</cp:coreProperties>
</file>